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4"/>
  </p:sldMasterIdLst>
  <p:notesMasterIdLst>
    <p:notesMasterId r:id="rId91"/>
  </p:notesMasterIdLst>
  <p:handoutMasterIdLst>
    <p:handoutMasterId r:id="rId92"/>
  </p:handoutMasterIdLst>
  <p:sldIdLst>
    <p:sldId id="256" r:id="rId5"/>
    <p:sldId id="376" r:id="rId6"/>
    <p:sldId id="375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88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419" r:id="rId28"/>
    <p:sldId id="397" r:id="rId29"/>
    <p:sldId id="398" r:id="rId30"/>
    <p:sldId id="420" r:id="rId31"/>
    <p:sldId id="399" r:id="rId32"/>
    <p:sldId id="421" r:id="rId33"/>
    <p:sldId id="422" r:id="rId34"/>
    <p:sldId id="423" r:id="rId35"/>
    <p:sldId id="400" r:id="rId36"/>
    <p:sldId id="424" r:id="rId37"/>
    <p:sldId id="425" r:id="rId38"/>
    <p:sldId id="426" r:id="rId39"/>
    <p:sldId id="427" r:id="rId40"/>
    <p:sldId id="428" r:id="rId41"/>
    <p:sldId id="429" r:id="rId42"/>
    <p:sldId id="401" r:id="rId43"/>
    <p:sldId id="430" r:id="rId44"/>
    <p:sldId id="402" r:id="rId45"/>
    <p:sldId id="431" r:id="rId46"/>
    <p:sldId id="403" r:id="rId47"/>
    <p:sldId id="404" r:id="rId48"/>
    <p:sldId id="432" r:id="rId49"/>
    <p:sldId id="433" r:id="rId50"/>
    <p:sldId id="434" r:id="rId51"/>
    <p:sldId id="435" r:id="rId52"/>
    <p:sldId id="405" r:id="rId53"/>
    <p:sldId id="406" r:id="rId54"/>
    <p:sldId id="436" r:id="rId55"/>
    <p:sldId id="437" r:id="rId56"/>
    <p:sldId id="438" r:id="rId57"/>
    <p:sldId id="407" r:id="rId58"/>
    <p:sldId id="439" r:id="rId59"/>
    <p:sldId id="408" r:id="rId60"/>
    <p:sldId id="440" r:id="rId61"/>
    <p:sldId id="409" r:id="rId62"/>
    <p:sldId id="441" r:id="rId63"/>
    <p:sldId id="410" r:id="rId64"/>
    <p:sldId id="411" r:id="rId65"/>
    <p:sldId id="442" r:id="rId66"/>
    <p:sldId id="443" r:id="rId67"/>
    <p:sldId id="444" r:id="rId68"/>
    <p:sldId id="413" r:id="rId69"/>
    <p:sldId id="445" r:id="rId70"/>
    <p:sldId id="446" r:id="rId71"/>
    <p:sldId id="412" r:id="rId72"/>
    <p:sldId id="447" r:id="rId73"/>
    <p:sldId id="414" r:id="rId74"/>
    <p:sldId id="415" r:id="rId75"/>
    <p:sldId id="416" r:id="rId76"/>
    <p:sldId id="448" r:id="rId77"/>
    <p:sldId id="449" r:id="rId78"/>
    <p:sldId id="417" r:id="rId79"/>
    <p:sldId id="418" r:id="rId80"/>
    <p:sldId id="450" r:id="rId81"/>
    <p:sldId id="451" r:id="rId82"/>
    <p:sldId id="452" r:id="rId83"/>
    <p:sldId id="453" r:id="rId84"/>
    <p:sldId id="454" r:id="rId85"/>
    <p:sldId id="455" r:id="rId86"/>
    <p:sldId id="456" r:id="rId87"/>
    <p:sldId id="457" r:id="rId88"/>
    <p:sldId id="458" r:id="rId89"/>
    <p:sldId id="311" r:id="rId90"/>
  </p:sldIdLst>
  <p:sldSz cx="12188825" cy="6858000"/>
  <p:notesSz cx="6669088" cy="9926638"/>
  <p:defaultTextStyle>
    <a:defPPr>
      <a:defRPr lang="en-US"/>
    </a:defPPr>
    <a:lvl1pPr marL="0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lip Kumar D-ERS,HCLTech" initials="DKD" lastIdx="0" clrIdx="0">
    <p:extLst>
      <p:ext uri="{19B8F6BF-5375-455C-9EA6-DF929625EA0E}">
        <p15:presenceInfo xmlns:p15="http://schemas.microsoft.com/office/powerpoint/2012/main" userId="S-1-5-21-333653013-2304839960-3876203932-45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4B7FF"/>
    <a:srgbClr val="00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D44EA-A4B6-421B-90F0-4F586668C5CC}" v="3" dt="2022-03-02T04:14:47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249" autoAdjust="0"/>
  </p:normalViewPr>
  <p:slideViewPr>
    <p:cSldViewPr>
      <p:cViewPr varScale="1">
        <p:scale>
          <a:sx n="69" d="100"/>
          <a:sy n="69" d="100"/>
        </p:scale>
        <p:origin x="556" y="44"/>
      </p:cViewPr>
      <p:guideLst>
        <p:guide orient="horz" pos="2160"/>
        <p:guide pos="288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374"/>
    </p:cViewPr>
  </p:sorterViewPr>
  <p:notesViewPr>
    <p:cSldViewPr>
      <p:cViewPr varScale="1">
        <p:scale>
          <a:sx n="51" d="100"/>
          <a:sy n="51" d="100"/>
        </p:scale>
        <p:origin x="3000" y="72"/>
      </p:cViewPr>
      <p:guideLst>
        <p:guide orient="horz" pos="3126"/>
        <p:guide pos="21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commentAuthors" Target="commentAuthors.xml"/><Relationship Id="rId9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444" cy="4973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129" y="0"/>
            <a:ext cx="2890444" cy="4973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23951-7097-43E8-A1F5-C6572EE56D69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289"/>
            <a:ext cx="2890444" cy="497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129" y="9429289"/>
            <a:ext cx="2890444" cy="497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814BB-C4FD-4295-9628-6D7BE9D48B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7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6:44:3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24575,'0'4'0,"0"7"0,0 5 0,0 5 0,0 3 0,0 2 0,0-4-8191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7:45:37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4T07:45:4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FC61121C-71FF-44E4-99AE-7C394759F510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4"/>
            <a:ext cx="5335270" cy="4466987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D7E9304-3E29-475A-BE0E-1685E8A855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0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0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21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31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425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531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4636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8742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2849" algn="l" defTabSz="108821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73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E9304-3E29-475A-BE0E-1685E8A8553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6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857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04107" y="293462"/>
            <a:ext cx="8874579" cy="139654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04107" y="1676400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Flowchart: Delay 10"/>
          <p:cNvSpPr/>
          <p:nvPr userDrawn="1"/>
        </p:nvSpPr>
        <p:spPr>
          <a:xfrm>
            <a:off x="6352" y="228600"/>
            <a:ext cx="2122766" cy="1905000"/>
          </a:xfrm>
          <a:custGeom>
            <a:avLst/>
            <a:gdLst>
              <a:gd name="connsiteX0" fmla="*/ 0 w 2208212"/>
              <a:gd name="connsiteY0" fmla="*/ 0 h 1905000"/>
              <a:gd name="connsiteX1" fmla="*/ 1104106 w 2208212"/>
              <a:gd name="connsiteY1" fmla="*/ 0 h 1905000"/>
              <a:gd name="connsiteX2" fmla="*/ 2208212 w 2208212"/>
              <a:gd name="connsiteY2" fmla="*/ 952500 h 1905000"/>
              <a:gd name="connsiteX3" fmla="*/ 1104106 w 2208212"/>
              <a:gd name="connsiteY3" fmla="*/ 1905000 h 1905000"/>
              <a:gd name="connsiteX4" fmla="*/ 0 w 2208212"/>
              <a:gd name="connsiteY4" fmla="*/ 1905000 h 1905000"/>
              <a:gd name="connsiteX5" fmla="*/ 0 w 2208212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5250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35187"/>
              <a:gd name="connsiteY0" fmla="*/ 0 h 1905000"/>
              <a:gd name="connsiteX1" fmla="*/ 1104106 w 2135187"/>
              <a:gd name="connsiteY1" fmla="*/ 0 h 1905000"/>
              <a:gd name="connsiteX2" fmla="*/ 2135187 w 2135187"/>
              <a:gd name="connsiteY2" fmla="*/ 958850 h 1905000"/>
              <a:gd name="connsiteX3" fmla="*/ 1104106 w 2135187"/>
              <a:gd name="connsiteY3" fmla="*/ 1905000 h 1905000"/>
              <a:gd name="connsiteX4" fmla="*/ 0 w 2135187"/>
              <a:gd name="connsiteY4" fmla="*/ 1905000 h 1905000"/>
              <a:gd name="connsiteX5" fmla="*/ 0 w 2135187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4615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03437"/>
              <a:gd name="connsiteY0" fmla="*/ 0 h 1905000"/>
              <a:gd name="connsiteX1" fmla="*/ 1104106 w 2103437"/>
              <a:gd name="connsiteY1" fmla="*/ 0 h 1905000"/>
              <a:gd name="connsiteX2" fmla="*/ 2103437 w 2103437"/>
              <a:gd name="connsiteY2" fmla="*/ 939800 h 1905000"/>
              <a:gd name="connsiteX3" fmla="*/ 1104106 w 2103437"/>
              <a:gd name="connsiteY3" fmla="*/ 1905000 h 1905000"/>
              <a:gd name="connsiteX4" fmla="*/ 0 w 2103437"/>
              <a:gd name="connsiteY4" fmla="*/ 1905000 h 1905000"/>
              <a:gd name="connsiteX5" fmla="*/ 0 w 2103437"/>
              <a:gd name="connsiteY5" fmla="*/ 0 h 1905000"/>
              <a:gd name="connsiteX0" fmla="*/ 0 w 2103512"/>
              <a:gd name="connsiteY0" fmla="*/ 0 h 1905000"/>
              <a:gd name="connsiteX1" fmla="*/ 1104106 w 2103512"/>
              <a:gd name="connsiteY1" fmla="*/ 0 h 1905000"/>
              <a:gd name="connsiteX2" fmla="*/ 2103437 w 2103512"/>
              <a:gd name="connsiteY2" fmla="*/ 939800 h 1905000"/>
              <a:gd name="connsiteX3" fmla="*/ 1104106 w 2103512"/>
              <a:gd name="connsiteY3" fmla="*/ 1905000 h 1905000"/>
              <a:gd name="connsiteX4" fmla="*/ 0 w 2103512"/>
              <a:gd name="connsiteY4" fmla="*/ 1905000 h 1905000"/>
              <a:gd name="connsiteX5" fmla="*/ 0 w 2103512"/>
              <a:gd name="connsiteY5" fmla="*/ 0 h 1905000"/>
              <a:gd name="connsiteX0" fmla="*/ 0 w 2103729"/>
              <a:gd name="connsiteY0" fmla="*/ 0 h 1905000"/>
              <a:gd name="connsiteX1" fmla="*/ 1104106 w 2103729"/>
              <a:gd name="connsiteY1" fmla="*/ 0 h 1905000"/>
              <a:gd name="connsiteX2" fmla="*/ 2103437 w 2103729"/>
              <a:gd name="connsiteY2" fmla="*/ 939800 h 1905000"/>
              <a:gd name="connsiteX3" fmla="*/ 1104106 w 2103729"/>
              <a:gd name="connsiteY3" fmla="*/ 1905000 h 1905000"/>
              <a:gd name="connsiteX4" fmla="*/ 0 w 2103729"/>
              <a:gd name="connsiteY4" fmla="*/ 1905000 h 1905000"/>
              <a:gd name="connsiteX5" fmla="*/ 0 w 2103729"/>
              <a:gd name="connsiteY5" fmla="*/ 0 h 1905000"/>
              <a:gd name="connsiteX0" fmla="*/ 0 w 2122766"/>
              <a:gd name="connsiteY0" fmla="*/ 0 h 1905000"/>
              <a:gd name="connsiteX1" fmla="*/ 1104106 w 2122766"/>
              <a:gd name="connsiteY1" fmla="*/ 0 h 1905000"/>
              <a:gd name="connsiteX2" fmla="*/ 2122487 w 2122766"/>
              <a:gd name="connsiteY2" fmla="*/ 946150 h 1905000"/>
              <a:gd name="connsiteX3" fmla="*/ 1104106 w 2122766"/>
              <a:gd name="connsiteY3" fmla="*/ 1905000 h 1905000"/>
              <a:gd name="connsiteX4" fmla="*/ 0 w 2122766"/>
              <a:gd name="connsiteY4" fmla="*/ 1905000 h 1905000"/>
              <a:gd name="connsiteX5" fmla="*/ 0 w 2122766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2766" h="1905000">
                <a:moveTo>
                  <a:pt x="0" y="0"/>
                </a:moveTo>
                <a:lnTo>
                  <a:pt x="1104106" y="0"/>
                </a:lnTo>
                <a:cubicBezTo>
                  <a:pt x="1713887" y="0"/>
                  <a:pt x="2109787" y="381999"/>
                  <a:pt x="2122487" y="946150"/>
                </a:cubicBezTo>
                <a:cubicBezTo>
                  <a:pt x="2135187" y="1510301"/>
                  <a:pt x="1713887" y="1905000"/>
                  <a:pt x="1104106" y="1905000"/>
                </a:cubicBezTo>
                <a:lnTo>
                  <a:pt x="0" y="1905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pic>
        <p:nvPicPr>
          <p:cNvPr id="1026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" y="547687"/>
            <a:ext cx="17526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F86C2534-EEFB-47D3-AB48-F73D43367EA7}"/>
              </a:ext>
            </a:extLst>
          </p:cNvPr>
          <p:cNvSpPr/>
          <p:nvPr userDrawn="1"/>
        </p:nvSpPr>
        <p:spPr>
          <a:xfrm rot="16200000">
            <a:off x="7253108" y="659314"/>
            <a:ext cx="903062" cy="8968372"/>
          </a:xfrm>
          <a:prstGeom prst="flowChartOnlineStorage">
            <a:avLst/>
          </a:prstGeom>
          <a:gradFill flip="none" rotWithShape="1">
            <a:gsLst>
              <a:gs pos="0">
                <a:schemeClr val="accent4">
                  <a:alpha val="36000"/>
                  <a:lumMod val="16000"/>
                  <a:lumOff val="84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74B7FF">
                <a:alpha val="9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5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  <p:pic>
        <p:nvPicPr>
          <p:cNvPr id="6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2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 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6292603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61571" y="5880848"/>
            <a:ext cx="2265687" cy="9771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7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40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88825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id-ID"/>
          </a:p>
        </p:txBody>
      </p:sp>
      <p:pic>
        <p:nvPicPr>
          <p:cNvPr id="4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15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532934" y="749419"/>
            <a:ext cx="11087953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10930585" y="253779"/>
            <a:ext cx="524735" cy="337973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77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88825" cy="68579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id-ID"/>
          </a:p>
        </p:txBody>
      </p:sp>
      <p:pic>
        <p:nvPicPr>
          <p:cNvPr id="4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4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03" y="174298"/>
            <a:ext cx="9383710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050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79" y="76200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85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60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03" y="174298"/>
            <a:ext cx="9917110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49349"/>
            <a:ext cx="5383398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349349"/>
            <a:ext cx="5383398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8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34433"/>
            <a:ext cx="5385515" cy="639763"/>
          </a:xfrm>
        </p:spPr>
        <p:txBody>
          <a:bodyPr anchor="b"/>
          <a:lstStyle>
            <a:lvl1pPr marL="0" indent="0">
              <a:buNone/>
              <a:defRPr sz="2200" b="1">
                <a:latin typeface="Raleway"/>
                <a:cs typeface="Raleway"/>
              </a:defRPr>
            </a:lvl1pPr>
            <a:lvl2pPr marL="544093" indent="0">
              <a:buNone/>
              <a:defRPr sz="2400" b="1"/>
            </a:lvl2pPr>
            <a:lvl3pPr marL="1088186" indent="0">
              <a:buNone/>
              <a:defRPr sz="2200" b="1"/>
            </a:lvl3pPr>
            <a:lvl4pPr marL="1632278" indent="0">
              <a:buNone/>
              <a:defRPr sz="1900" b="1"/>
            </a:lvl4pPr>
            <a:lvl5pPr marL="2176370" indent="0">
              <a:buNone/>
              <a:defRPr sz="1900" b="1"/>
            </a:lvl5pPr>
            <a:lvl6pPr marL="2720463" indent="0">
              <a:buNone/>
              <a:defRPr sz="1900" b="1"/>
            </a:lvl6pPr>
            <a:lvl7pPr marL="3264556" indent="0">
              <a:buNone/>
              <a:defRPr sz="1900" b="1"/>
            </a:lvl7pPr>
            <a:lvl8pPr marL="3808647" indent="0">
              <a:buNone/>
              <a:defRPr sz="1900" b="1"/>
            </a:lvl8pPr>
            <a:lvl9pPr marL="4352741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74192"/>
            <a:ext cx="5385515" cy="3951288"/>
          </a:xfrm>
        </p:spPr>
        <p:txBody>
          <a:bodyPr>
            <a:normAutofit/>
          </a:bodyPr>
          <a:lstStyle>
            <a:lvl1pPr>
              <a:defRPr sz="2200">
                <a:latin typeface="Raleway"/>
                <a:cs typeface="Raleway"/>
              </a:defRPr>
            </a:lvl1pPr>
            <a:lvl2pPr>
              <a:defRPr sz="1900">
                <a:latin typeface="Raleway"/>
                <a:cs typeface="Raleway"/>
              </a:defRPr>
            </a:lvl2pPr>
            <a:lvl3pPr>
              <a:defRPr sz="1700">
                <a:latin typeface="Raleway"/>
                <a:cs typeface="Raleway"/>
              </a:defRPr>
            </a:lvl3pPr>
            <a:lvl4pPr>
              <a:defRPr sz="1400">
                <a:latin typeface="Raleway"/>
                <a:cs typeface="Raleway"/>
              </a:defRPr>
            </a:lvl4pPr>
            <a:lvl5pPr>
              <a:defRPr sz="1400">
                <a:latin typeface="Raleway"/>
                <a:cs typeface="Raleway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334433"/>
            <a:ext cx="5387630" cy="639763"/>
          </a:xfrm>
        </p:spPr>
        <p:txBody>
          <a:bodyPr anchor="b"/>
          <a:lstStyle>
            <a:lvl1pPr marL="0" indent="0">
              <a:buNone/>
              <a:defRPr sz="2200" b="1">
                <a:latin typeface="Raleway"/>
                <a:cs typeface="Raleway"/>
              </a:defRPr>
            </a:lvl1pPr>
            <a:lvl2pPr marL="544093" indent="0">
              <a:buNone/>
              <a:defRPr sz="2400" b="1"/>
            </a:lvl2pPr>
            <a:lvl3pPr marL="1088186" indent="0">
              <a:buNone/>
              <a:defRPr sz="2200" b="1"/>
            </a:lvl3pPr>
            <a:lvl4pPr marL="1632278" indent="0">
              <a:buNone/>
              <a:defRPr sz="1900" b="1"/>
            </a:lvl4pPr>
            <a:lvl5pPr marL="2176370" indent="0">
              <a:buNone/>
              <a:defRPr sz="1900" b="1"/>
            </a:lvl5pPr>
            <a:lvl6pPr marL="2720463" indent="0">
              <a:buNone/>
              <a:defRPr sz="1900" b="1"/>
            </a:lvl6pPr>
            <a:lvl7pPr marL="3264556" indent="0">
              <a:buNone/>
              <a:defRPr sz="1900" b="1"/>
            </a:lvl7pPr>
            <a:lvl8pPr marL="3808647" indent="0">
              <a:buNone/>
              <a:defRPr sz="1900" b="1"/>
            </a:lvl8pPr>
            <a:lvl9pPr marL="4352741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1974192"/>
            <a:ext cx="5387630" cy="3951288"/>
          </a:xfrm>
        </p:spPr>
        <p:txBody>
          <a:bodyPr>
            <a:normAutofit/>
          </a:bodyPr>
          <a:lstStyle>
            <a:lvl1pPr>
              <a:defRPr sz="2200">
                <a:latin typeface="Raleway"/>
                <a:cs typeface="Raleway"/>
              </a:defRPr>
            </a:lvl1pPr>
            <a:lvl2pPr>
              <a:defRPr sz="1900">
                <a:latin typeface="Raleway"/>
                <a:cs typeface="Raleway"/>
              </a:defRPr>
            </a:lvl2pPr>
            <a:lvl3pPr>
              <a:defRPr sz="1700">
                <a:latin typeface="Raleway"/>
                <a:cs typeface="Raleway"/>
              </a:defRPr>
            </a:lvl3pPr>
            <a:lvl4pPr>
              <a:defRPr sz="1400">
                <a:latin typeface="Raleway"/>
                <a:cs typeface="Raleway"/>
              </a:defRPr>
            </a:lvl4pPr>
            <a:lvl5pPr>
              <a:defRPr sz="1400">
                <a:latin typeface="Raleway"/>
                <a:cs typeface="Raleway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>
            <a:lvl1pPr>
              <a:defRPr sz="1300">
                <a:latin typeface="Raleway"/>
                <a:cs typeface="Raleway"/>
              </a:defRPr>
            </a:lvl1pPr>
          </a:lstStyle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00">
                <a:latin typeface="Raleway"/>
                <a:cs typeface="Raleway"/>
              </a:defRPr>
            </a:lvl1pPr>
          </a:lstStyle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11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79" y="76200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26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526476" y="6063226"/>
            <a:ext cx="1256018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21429"/>
            <a:ext cx="12188825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174298"/>
            <a:ext cx="11020722" cy="4747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17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526476" y="6063226"/>
            <a:ext cx="1256018" cy="71010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19672" y="1478495"/>
            <a:ext cx="5936762" cy="3905249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44093">
                    <a:defRPr/>
                  </a:pPr>
                  <a:endParaRPr lang="en-US" sz="2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544093">
                  <a:defRPr/>
                </a:pPr>
                <a:endParaRPr lang="en-US" sz="2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544093"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1320800"/>
            <a:ext cx="12188825" cy="5537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202" name="Picture 20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12" y="19319"/>
            <a:ext cx="936784" cy="387392"/>
          </a:xfrm>
          <a:prstGeom prst="rect">
            <a:avLst/>
          </a:prstGeom>
        </p:spPr>
      </p:pic>
      <p:pic>
        <p:nvPicPr>
          <p:cNvPr id="203" name="Picture 2" descr="image00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73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41" y="8333736"/>
            <a:ext cx="2844059" cy="365125"/>
          </a:xfrm>
          <a:prstGeom prst="rect">
            <a:avLst/>
          </a:prstGeom>
        </p:spPr>
        <p:txBody>
          <a:bodyPr lIns="108821" tIns="54411" rIns="108821" bIns="54411"/>
          <a:lstStyle/>
          <a:p>
            <a:pPr defTabSz="544093">
              <a:defRPr/>
            </a:pPr>
            <a:r>
              <a:rPr lang="en-US" dirty="0">
                <a:solidFill>
                  <a:srgbClr val="000000"/>
                </a:solidFill>
              </a:rPr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3396"/>
            <a:ext cx="12188825" cy="2236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21" tIns="54411" rIns="108821" bIns="54411" rtlCol="0" anchor="ctr"/>
          <a:lstStyle/>
          <a:p>
            <a:pPr algn="ctr" defTabSz="544093">
              <a:defRPr/>
            </a:pP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9" name="Picture 2" descr="image00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74" y="18245"/>
            <a:ext cx="1098809" cy="79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93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2" y="174298"/>
            <a:ext cx="11023985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86977"/>
            <a:ext cx="10969943" cy="4525963"/>
          </a:xfrm>
          <a:prstGeom prst="rect">
            <a:avLst/>
          </a:prstGeom>
        </p:spPr>
        <p:txBody>
          <a:bodyPr vert="horz" lIns="108821" tIns="54411" rIns="108821" bIns="54411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6753" y="6298428"/>
            <a:ext cx="2844059" cy="365125"/>
          </a:xfrm>
          <a:prstGeom prst="rect">
            <a:avLst/>
          </a:prstGeom>
        </p:spPr>
        <p:txBody>
          <a:bodyPr vert="horz" lIns="108821" tIns="54411" rIns="108821" bIns="5441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32934" y="749419"/>
            <a:ext cx="11087953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6449988"/>
            <a:ext cx="1371600" cy="331812"/>
          </a:xfrm>
          <a:prstGeom prst="rect">
            <a:avLst/>
          </a:prstGeom>
        </p:spPr>
      </p:pic>
      <p:pic>
        <p:nvPicPr>
          <p:cNvPr id="7" name="Picture 6" descr="1-05.png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067" y="6553200"/>
            <a:ext cx="1205345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63024"/>
            <a:ext cx="1141413" cy="8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2" r:id="rId10"/>
    <p:sldLayoutId id="2147483823" r:id="rId11"/>
    <p:sldLayoutId id="2147483825" r:id="rId12"/>
    <p:sldLayoutId id="2147483831" r:id="rId13"/>
    <p:sldLayoutId id="2147483841" r:id="rId14"/>
  </p:sldLayoutIdLst>
  <p:hf hdr="0" ftr="0" dt="0"/>
  <p:txStyles>
    <p:titleStyle>
      <a:lvl1pPr algn="l" defTabSz="544093" rtl="0" eaLnBrk="1" latinLnBrk="0" hangingPunct="1">
        <a:spcBef>
          <a:spcPct val="0"/>
        </a:spcBef>
        <a:buNone/>
        <a:defRPr sz="1700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08070" indent="-408070" algn="l" defTabSz="544093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Raleway"/>
          <a:ea typeface="+mn-ea"/>
          <a:cs typeface="Raleway"/>
        </a:defRPr>
      </a:lvl1pPr>
      <a:lvl2pPr marL="884150" indent="-340058" algn="l" defTabSz="544093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aleway"/>
          <a:ea typeface="+mn-ea"/>
          <a:cs typeface="Raleway"/>
        </a:defRPr>
      </a:lvl2pPr>
      <a:lvl3pPr marL="1360232" indent="-272046" algn="l" defTabSz="54409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Raleway"/>
          <a:ea typeface="+mn-ea"/>
          <a:cs typeface="Raleway"/>
        </a:defRPr>
      </a:lvl3pPr>
      <a:lvl4pPr marL="1904324" indent="-272046" algn="l" defTabSz="544093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Raleway"/>
          <a:ea typeface="+mn-ea"/>
          <a:cs typeface="Raleway"/>
        </a:defRPr>
      </a:lvl4pPr>
      <a:lvl5pPr marL="2448416" indent="-272046" algn="l" defTabSz="544093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Raleway"/>
          <a:ea typeface="+mn-ea"/>
          <a:cs typeface="Raleway"/>
        </a:defRPr>
      </a:lvl5pPr>
      <a:lvl6pPr marL="2992509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602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95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86" indent="-272046" algn="l" defTabSz="54409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93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6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8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370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3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556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7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741" algn="l" defTabSz="544093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gif"/><Relationship Id="rId145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144" Type="http://schemas.openxmlformats.org/officeDocument/2006/relationships/image" Target="../media/image79.png"/><Relationship Id="rId157" Type="http://schemas.openxmlformats.org/officeDocument/2006/relationships/customXml" Target="../ink/ink3.xml"/><Relationship Id="rId156" Type="http://schemas.openxmlformats.org/officeDocument/2006/relationships/image" Target="../media/image8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ECD519B-D971-49EA-9A8B-70E5278BD2EB}"/>
              </a:ext>
            </a:extLst>
          </p:cNvPr>
          <p:cNvSpPr txBox="1">
            <a:spLocks/>
          </p:cNvSpPr>
          <p:nvPr/>
        </p:nvSpPr>
        <p:spPr>
          <a:xfrm>
            <a:off x="3122612" y="4800600"/>
            <a:ext cx="9066213" cy="838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44093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Raleway"/>
                <a:ea typeface="+mj-ea"/>
                <a:cs typeface="Raleway"/>
              </a:defRPr>
            </a:lvl1pPr>
          </a:lstStyle>
          <a:p>
            <a:pPr algn="ctr"/>
            <a:r>
              <a:rPr lang="en-IN" sz="2800" dirty="0">
                <a:solidFill>
                  <a:schemeClr val="tx2"/>
                </a:solidFill>
                <a:latin typeface="+mn-lt"/>
              </a:rPr>
              <a:t>Pointers in C</a:t>
            </a:r>
          </a:p>
        </p:txBody>
      </p:sp>
    </p:spTree>
    <p:extLst>
      <p:ext uri="{BB962C8B-B14F-4D97-AF65-F5344CB8AC3E}">
        <p14:creationId xmlns:p14="http://schemas.microsoft.com/office/powerpoint/2010/main" val="7763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1F5-C4EA-4266-9554-C4B02B96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 of a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3DEE-89F0-413A-9126-364EA6B3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are variables so compiler will reserve space for them and they will have some address.</a:t>
            </a:r>
          </a:p>
          <a:p>
            <a:r>
              <a:rPr lang="en-US" dirty="0"/>
              <a:t>All pointers irrespective of their base type generally occupy same space in memory.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70EEE-8EBB-4A67-B2CC-749A14FE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3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0197-EE18-4BDD-9852-E4245C7A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Address to a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DAD7-A147-4747-948A-70DEE511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&amp; Static pointers – automatically  initialized to NULL;</a:t>
            </a:r>
          </a:p>
          <a:p>
            <a:r>
              <a:rPr lang="en-US" dirty="0"/>
              <a:t>Automatic pointer </a:t>
            </a:r>
            <a:r>
              <a:rPr lang="en-US" dirty="0" err="1"/>
              <a:t>varible</a:t>
            </a:r>
            <a:r>
              <a:rPr lang="en-US" dirty="0"/>
              <a:t> – Garbage value, pointing anywhere in memory</a:t>
            </a:r>
          </a:p>
          <a:p>
            <a:endParaRPr lang="en-US" dirty="0"/>
          </a:p>
          <a:p>
            <a:r>
              <a:rPr lang="en-US" dirty="0"/>
              <a:t>Int *</a:t>
            </a:r>
            <a:r>
              <a:rPr lang="en-US" dirty="0" err="1"/>
              <a:t>iptr</a:t>
            </a:r>
            <a:r>
              <a:rPr lang="en-US" dirty="0"/>
              <a:t>, age=30;</a:t>
            </a:r>
          </a:p>
          <a:p>
            <a:r>
              <a:rPr lang="en-US" dirty="0"/>
              <a:t>Double *</a:t>
            </a:r>
            <a:r>
              <a:rPr lang="en-US" dirty="0" err="1"/>
              <a:t>dptr</a:t>
            </a:r>
            <a:r>
              <a:rPr lang="en-US" dirty="0"/>
              <a:t>, x= 1500.89;</a:t>
            </a:r>
          </a:p>
          <a:p>
            <a:r>
              <a:rPr lang="en-US" dirty="0" err="1"/>
              <a:t>Iptr</a:t>
            </a:r>
            <a:r>
              <a:rPr lang="en-US" dirty="0"/>
              <a:t>= &amp;age;</a:t>
            </a:r>
          </a:p>
          <a:p>
            <a:r>
              <a:rPr lang="en-US" dirty="0" err="1"/>
              <a:t>Dptr</a:t>
            </a:r>
            <a:r>
              <a:rPr lang="en-US" dirty="0"/>
              <a:t>= &amp;x;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F98E-DF1C-44F8-8390-66D787BA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0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16A6-7207-4CB8-87E3-B137198F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Address to a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49F5-DCCC-4438-AF32-034EB62BD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 age=30, *</a:t>
            </a:r>
            <a:r>
              <a:rPr lang="en-US" dirty="0" err="1"/>
              <a:t>iptr</a:t>
            </a:r>
            <a:r>
              <a:rPr lang="en-US" dirty="0"/>
              <a:t>= &amp;age;</a:t>
            </a:r>
          </a:p>
          <a:p>
            <a:r>
              <a:rPr lang="en-US" dirty="0"/>
              <a:t>Double x=150.78, *</a:t>
            </a:r>
            <a:r>
              <a:rPr lang="en-US" dirty="0" err="1"/>
              <a:t>dptr</a:t>
            </a:r>
            <a:r>
              <a:rPr lang="en-US" dirty="0"/>
              <a:t>= &amp;x;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D52CE-03E7-4B16-B80E-4DA0C2CA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8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E904-5D06-4A7A-8E2F-46A58009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3C097-76C4-4E6B-BDE7-594A58B0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Dereferencing pointer variable is done using indirection operator - *</a:t>
            </a:r>
          </a:p>
          <a:p>
            <a:r>
              <a:rPr lang="en-US" dirty="0"/>
              <a:t>Dereferencing means accessing the variable whose address is stored in the pointer.</a:t>
            </a:r>
          </a:p>
          <a:p>
            <a:r>
              <a:rPr lang="en-US" dirty="0"/>
              <a:t>Int a= 87;</a:t>
            </a:r>
          </a:p>
          <a:p>
            <a:r>
              <a:rPr lang="en-US" dirty="0"/>
              <a:t>Float b=8.8;</a:t>
            </a:r>
          </a:p>
          <a:p>
            <a:r>
              <a:rPr lang="en-US" dirty="0"/>
              <a:t>Int *p1 = &amp;a;</a:t>
            </a:r>
          </a:p>
          <a:p>
            <a:r>
              <a:rPr lang="en-US" dirty="0"/>
              <a:t>Float *p2=&amp;b;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51CE2-4BD1-4DDF-B9E3-A306F99A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35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7A00-4D23-4838-B5EF-226E3B39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0A3B-90F0-42AE-A984-F8E8EA55B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*p1=9;   equivalent to    a=9</a:t>
            </a:r>
          </a:p>
          <a:p>
            <a:r>
              <a:rPr lang="en-US" dirty="0"/>
              <a:t>(*p1)++; equivalent to    a++;</a:t>
            </a:r>
          </a:p>
          <a:p>
            <a:r>
              <a:rPr lang="en-US" dirty="0"/>
              <a:t>X= *p2 +10; equivalent to   x=b+10;</a:t>
            </a:r>
          </a:p>
          <a:p>
            <a:r>
              <a:rPr lang="en-US" dirty="0" err="1"/>
              <a:t>Printf</a:t>
            </a:r>
            <a:r>
              <a:rPr lang="en-US" dirty="0"/>
              <a:t>(“%d %f”, *p1,*p2); equivalent to </a:t>
            </a:r>
            <a:r>
              <a:rPr lang="en-US" dirty="0" err="1"/>
              <a:t>Printf</a:t>
            </a:r>
            <a:r>
              <a:rPr lang="en-US" dirty="0"/>
              <a:t>(“%d %f”, </a:t>
            </a:r>
            <a:r>
              <a:rPr lang="en-US" dirty="0" err="1"/>
              <a:t>a,b</a:t>
            </a:r>
            <a:r>
              <a:rPr lang="en-US" dirty="0"/>
              <a:t>); </a:t>
            </a:r>
          </a:p>
          <a:p>
            <a:r>
              <a:rPr lang="en-US" dirty="0" err="1"/>
              <a:t>Scanf</a:t>
            </a:r>
            <a:r>
              <a:rPr lang="en-US" dirty="0"/>
              <a:t>(“%d%f”,p1,p2); </a:t>
            </a:r>
            <a:r>
              <a:rPr lang="en-US" dirty="0" err="1"/>
              <a:t>Printf</a:t>
            </a:r>
            <a:r>
              <a:rPr lang="en-US" dirty="0"/>
              <a:t>(“%d %f”, &amp;a, &amp;b); </a:t>
            </a:r>
          </a:p>
          <a:p>
            <a:endParaRPr lang="en-US" dirty="0"/>
          </a:p>
          <a:p>
            <a:r>
              <a:rPr lang="en-US" dirty="0"/>
              <a:t>*(&amp;age) - &amp;age is an address, dereferencing it with * operator will give the variable at that address</a:t>
            </a:r>
          </a:p>
          <a:p>
            <a:r>
              <a:rPr lang="en-US" dirty="0"/>
              <a:t>*(&amp;age) = 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44D9-A7D9-4AB9-B628-63DEB710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5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FFC7-8698-4865-8046-0D122C6C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Dereferencing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058D-7B66-4596-AEA1-8E8D9B61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declaring a pointer variable, we have to mention the datatype.</a:t>
            </a:r>
          </a:p>
          <a:p>
            <a:r>
              <a:rPr lang="en-US" dirty="0"/>
              <a:t>When we use indirection operator, the number of bytes retrieved will be different for different data types.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B92B1-9609-49EC-ADC0-4EAFBB0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4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47B7-0DBA-46BE-A92C-C1A4AE56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Dereferencing pointer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8699B-3C37-49ED-80A4-1ABAB6D7C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a=87;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b=4.5;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*p1=&amp;a;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*p2=&amp;b</a:t>
            </a:r>
            <a:r>
              <a:rPr lang="en-US" sz="1800" dirty="0" smtClean="0">
                <a:latin typeface="Courier New" panose="02070309020205020404" pitchFamily="49" charset="0"/>
              </a:rPr>
              <a:t>;</a:t>
            </a:r>
            <a:r>
              <a:rPr lang="vi-VN" sz="1800" dirty="0" smtClean="0">
                <a:latin typeface="Courier New" panose="02070309020205020404" pitchFamily="49" charset="0"/>
              </a:rPr>
              <a:t> 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p1 = Address of a = %p\n",p1);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p2 = Address of b = %p\n",p2);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p1 = %p\n",&amp;p1);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p2 = %p\n",&amp;p2);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a = %d  %d  %d\</a:t>
            </a:r>
            <a:r>
              <a:rPr lang="en-US" sz="1800" dirty="0" err="1">
                <a:latin typeface="Courier New" panose="02070309020205020404" pitchFamily="49" charset="0"/>
              </a:rPr>
              <a:t>n",a</a:t>
            </a:r>
            <a:r>
              <a:rPr lang="en-US" sz="1800" dirty="0">
                <a:latin typeface="Courier New" panose="02070309020205020404" pitchFamily="49" charset="0"/>
              </a:rPr>
              <a:t>,*p1,*(&amp;a));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b = %.1f  %.1f  %.1f\</a:t>
            </a:r>
            <a:r>
              <a:rPr lang="en-US" sz="1800" dirty="0" err="1">
                <a:latin typeface="Courier New" panose="02070309020205020404" pitchFamily="49" charset="0"/>
              </a:rPr>
              <a:t>n",b</a:t>
            </a:r>
            <a:r>
              <a:rPr lang="en-US" sz="1800" dirty="0">
                <a:latin typeface="Courier New" panose="02070309020205020404" pitchFamily="49" charset="0"/>
              </a:rPr>
              <a:t>,*p2,*(&amp;b));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04731-AFEC-4E2F-A3B3-4EC158C1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60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9C32-69B7-4A76-A8C8-100525A6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print size of pointer variables and size of values dereferenced by them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8F3B6-71AF-4800-B016-0CB0E985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char a='x',*p1=&amp;a;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b=12,*p2=&amp;b;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c=12.4,*p3=&amp;c;</a:t>
            </a:r>
          </a:p>
          <a:p>
            <a:r>
              <a:rPr lang="fr-FR" sz="1800" dirty="0">
                <a:latin typeface="Courier New" panose="02070309020205020404" pitchFamily="49" charset="0"/>
              </a:rPr>
              <a:t>	double d=18.34,*p4=&amp;d;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(p1)=%u, 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(*p1)=%u\n",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(p1),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(*p1));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(p2)=%u, 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(*p2)=%u\n",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(p2),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(*p2));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(p3)=%u, 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(*p3)=%u\n",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(p3),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(*p3));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(p4)=%u, 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(*p4)=%u\n",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(p4),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(*p4));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78FAD-72C8-4E49-975D-E4D636C9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4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D1B2-BA53-4A8C-9337-3A7753A5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16D0-6FE2-403D-8367-21EF50C7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Arithmetic operations are not possible</a:t>
            </a:r>
          </a:p>
          <a:p>
            <a:r>
              <a:rPr lang="en-US" dirty="0"/>
              <a:t>The only valid operations that can be performed are:</a:t>
            </a:r>
          </a:p>
          <a:p>
            <a:r>
              <a:rPr lang="en-US" dirty="0"/>
              <a:t>Addition of an integer to a pointer and increment operation.</a:t>
            </a:r>
          </a:p>
          <a:p>
            <a:r>
              <a:rPr lang="en-US" dirty="0"/>
              <a:t>Subtraction of an integer to a pointer and Decrement operation.</a:t>
            </a:r>
          </a:p>
          <a:p>
            <a:r>
              <a:rPr lang="en-US" dirty="0"/>
              <a:t>Subtraction of a pointer from another pointer of same type.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25C-E670-4200-A906-B19CD1C4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1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9C47-6398-4989-969C-884A5224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Pointer arithmetic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9C5DD-3516-4DF9-B03D-DD9F7F2B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a=5,*pi=&amp;a;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char b='x',*pc=&amp;b;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c=5.5,*pf=&amp;c;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pi=Address of a=%p\</a:t>
            </a:r>
            <a:r>
              <a:rPr lang="en-US" sz="1800" dirty="0" err="1">
                <a:latin typeface="Courier New" panose="02070309020205020404" pitchFamily="49" charset="0"/>
              </a:rPr>
              <a:t>n",pi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pc=Address of b=%p\</a:t>
            </a:r>
            <a:r>
              <a:rPr lang="en-US" sz="1800" dirty="0" err="1">
                <a:latin typeface="Courier New" panose="02070309020205020404" pitchFamily="49" charset="0"/>
              </a:rPr>
              <a:t>n",pc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pf=Address of c=%p\</a:t>
            </a:r>
            <a:r>
              <a:rPr lang="en-US" sz="1800" dirty="0" err="1">
                <a:latin typeface="Courier New" panose="02070309020205020404" pitchFamily="49" charset="0"/>
              </a:rPr>
              <a:t>n",pf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pi</a:t>
            </a:r>
            <a:r>
              <a:rPr lang="en-US" sz="1800" dirty="0" smtClean="0">
                <a:latin typeface="Courier New" panose="02070309020205020404" pitchFamily="49" charset="0"/>
              </a:rPr>
              <a:t>++;</a:t>
            </a:r>
            <a:r>
              <a:rPr lang="vi-VN" sz="1800" dirty="0" smtClean="0">
                <a:latin typeface="Courier New" panose="02070309020205020404" pitchFamily="49" charset="0"/>
              </a:rPr>
              <a:t>// pi+4 bytes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pc</a:t>
            </a:r>
            <a:r>
              <a:rPr lang="en-US" sz="1800" dirty="0" smtClean="0">
                <a:latin typeface="Courier New" panose="02070309020205020404" pitchFamily="49" charset="0"/>
              </a:rPr>
              <a:t>++;</a:t>
            </a:r>
            <a:r>
              <a:rPr lang="vi-VN" sz="1800" dirty="0" smtClean="0">
                <a:latin typeface="Courier New" panose="02070309020205020404" pitchFamily="49" charset="0"/>
              </a:rPr>
              <a:t>// pc + 1 byte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pf</a:t>
            </a:r>
            <a:r>
              <a:rPr lang="en-US" sz="1800" dirty="0" smtClean="0">
                <a:latin typeface="Courier New" panose="02070309020205020404" pitchFamily="49" charset="0"/>
              </a:rPr>
              <a:t>++;</a:t>
            </a:r>
            <a:r>
              <a:rPr lang="vi-VN" sz="1800" dirty="0" smtClean="0">
                <a:latin typeface="Courier New" panose="02070309020205020404" pitchFamily="49" charset="0"/>
              </a:rPr>
              <a:t>// pf + 4 bytes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("Now value of pi=%p\</a:t>
            </a:r>
            <a:r>
              <a:rPr lang="en-US" sz="1800" dirty="0" err="1">
                <a:latin typeface="Courier New" panose="02070309020205020404" pitchFamily="49" charset="0"/>
              </a:rPr>
              <a:t>n",pi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("Now value of pc=%p\</a:t>
            </a:r>
            <a:r>
              <a:rPr lang="en-US" sz="1800" dirty="0" err="1">
                <a:latin typeface="Courier New" panose="02070309020205020404" pitchFamily="49" charset="0"/>
              </a:rPr>
              <a:t>n",pc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("Now value of pf=%p\</a:t>
            </a:r>
            <a:r>
              <a:rPr lang="en-US" sz="1800" dirty="0" err="1">
                <a:latin typeface="Courier New" panose="02070309020205020404" pitchFamily="49" charset="0"/>
              </a:rPr>
              <a:t>n",pf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91BD-5CB4-41BA-B8EE-4C79BD3A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8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4CE-CF89-4437-AA71-575EB5D0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A6F8-BD5A-4E6A-94C6-99A55170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 is a very powerful language. </a:t>
            </a:r>
          </a:p>
          <a:p>
            <a:r>
              <a:rPr lang="en-US" dirty="0">
                <a:latin typeface="+mn-lt"/>
              </a:rPr>
              <a:t>The Real power of C lies in pointers</a:t>
            </a:r>
          </a:p>
          <a:p>
            <a:r>
              <a:rPr lang="en-US" dirty="0">
                <a:latin typeface="+mn-lt"/>
              </a:rPr>
              <a:t>The use of pointers make the code more efficient and compact.</a:t>
            </a:r>
          </a:p>
          <a:p>
            <a:r>
              <a:rPr lang="en-US" dirty="0">
                <a:latin typeface="+mn-lt"/>
              </a:rPr>
              <a:t>Some of the uses of pointers are:</a:t>
            </a:r>
          </a:p>
          <a:p>
            <a:pPr lvl="1"/>
            <a:r>
              <a:rPr lang="en-US" dirty="0">
                <a:latin typeface="+mn-lt"/>
              </a:rPr>
              <a:t>Simulating Call by reference</a:t>
            </a:r>
          </a:p>
          <a:p>
            <a:pPr lvl="1"/>
            <a:r>
              <a:rPr lang="en-US" dirty="0">
                <a:latin typeface="+mn-lt"/>
              </a:rPr>
              <a:t>Returning more than one value from a function.</a:t>
            </a:r>
          </a:p>
          <a:p>
            <a:pPr lvl="1"/>
            <a:r>
              <a:rPr lang="en-US" dirty="0">
                <a:latin typeface="+mn-lt"/>
              </a:rPr>
              <a:t>Accessing dynamically allocated memory</a:t>
            </a:r>
          </a:p>
          <a:p>
            <a:pPr lvl="1"/>
            <a:r>
              <a:rPr lang="en-US" dirty="0">
                <a:latin typeface="+mn-lt"/>
              </a:rPr>
              <a:t>Implementing data structures like linked lists, trees and graphs</a:t>
            </a:r>
          </a:p>
          <a:p>
            <a:pPr lvl="1"/>
            <a:r>
              <a:rPr lang="en-US" dirty="0">
                <a:latin typeface="+mn-lt"/>
              </a:rPr>
              <a:t>Improving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B803F-DE01-424C-91AD-1CE4496B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8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C3A1-6519-41A5-A5C8-B5DF8D56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Postfix/prefix increment/decrement in a pointer variable of base type 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1458-158D-43C5-8073-80CA0C1D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143001"/>
            <a:ext cx="10969943" cy="4769940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a=5;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*p; 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p = &amp;a</a:t>
            </a:r>
            <a:r>
              <a:rPr lang="en-US" sz="1800" dirty="0" smtClean="0">
                <a:latin typeface="Courier New" panose="02070309020205020404" pitchFamily="49" charset="0"/>
              </a:rPr>
              <a:t>;</a:t>
            </a:r>
            <a:r>
              <a:rPr lang="vi-VN" sz="1800" dirty="0" smtClean="0">
                <a:latin typeface="Courier New" panose="02070309020205020404" pitchFamily="49" charset="0"/>
              </a:rPr>
              <a:t> // p=1000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Address of a = %p\</a:t>
            </a:r>
            <a:r>
              <a:rPr lang="en-US" sz="1800" dirty="0" err="1">
                <a:latin typeface="Courier New" panose="02070309020205020404" pitchFamily="49" charset="0"/>
              </a:rPr>
              <a:t>n",p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// 1000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%p\n",++p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		// 1004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</a:t>
            </a:r>
            <a:r>
              <a:rPr lang="en-US" sz="1800" dirty="0" err="1">
                <a:latin typeface="Courier New" panose="02070309020205020404" pitchFamily="49" charset="0"/>
              </a:rPr>
              <a:t>n",p</a:t>
            </a:r>
            <a:r>
              <a:rPr lang="en-US" sz="1800" dirty="0" smtClean="0">
                <a:latin typeface="Courier New" panose="02070309020205020404" pitchFamily="49" charset="0"/>
              </a:rPr>
              <a:t>++);</a:t>
            </a:r>
            <a:r>
              <a:rPr lang="vi-VN" sz="1800" dirty="0" smtClean="0">
                <a:latin typeface="Courier New" panose="02070309020205020404" pitchFamily="49" charset="0"/>
              </a:rPr>
              <a:t>		// 1004 vi tang trong lan sau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</a:t>
            </a:r>
            <a:r>
              <a:rPr lang="en-US" sz="1800" dirty="0" err="1">
                <a:latin typeface="Courier New" panose="02070309020205020404" pitchFamily="49" charset="0"/>
              </a:rPr>
              <a:t>n",p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			// 1008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%p\n",--p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		// 1004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</a:t>
            </a:r>
            <a:r>
              <a:rPr lang="en-US" sz="1800" dirty="0" err="1">
                <a:latin typeface="Courier New" panose="02070309020205020404" pitchFamily="49" charset="0"/>
              </a:rPr>
              <a:t>n",p</a:t>
            </a:r>
            <a:r>
              <a:rPr lang="en-US" sz="1800" dirty="0">
                <a:latin typeface="Courier New" panose="02070309020205020404" pitchFamily="49" charset="0"/>
              </a:rPr>
              <a:t>-</a:t>
            </a:r>
            <a:r>
              <a:rPr lang="en-US" sz="1800" dirty="0" smtClean="0">
                <a:latin typeface="Courier New" panose="02070309020205020404" pitchFamily="49" charset="0"/>
              </a:rPr>
              <a:t>-);</a:t>
            </a:r>
            <a:r>
              <a:rPr lang="vi-VN" sz="1800" dirty="0" smtClean="0">
                <a:latin typeface="Courier New" panose="02070309020205020404" pitchFamily="49" charset="0"/>
              </a:rPr>
              <a:t>		//1004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 = %p\</a:t>
            </a:r>
            <a:r>
              <a:rPr lang="en-US" sz="1800" dirty="0" err="1">
                <a:latin typeface="Courier New" panose="02070309020205020404" pitchFamily="49" charset="0"/>
              </a:rPr>
              <a:t>n",p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			// 1000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CD771-37F6-4F5E-896F-F44B22B7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46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EAAE-F818-4036-8743-DC31BF90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2" y="174298"/>
            <a:ext cx="10298109" cy="474780"/>
          </a:xfrm>
        </p:spPr>
        <p:txBody>
          <a:bodyPr>
            <a:normAutofit fontScale="90000"/>
          </a:bodyPr>
          <a:lstStyle/>
          <a:p>
            <a:r>
              <a:rPr lang="en-US" dirty="0"/>
              <a:t>Precedence of dereferencing operator and increment and decrement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0AF53-F98B-4858-B6B3-F4E4781B6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X= *</a:t>
            </a:r>
            <a:r>
              <a:rPr lang="en-US" dirty="0" err="1"/>
              <a:t>ptr</a:t>
            </a:r>
            <a:r>
              <a:rPr lang="en-US" dirty="0"/>
              <a:t>++;</a:t>
            </a:r>
          </a:p>
          <a:p>
            <a:r>
              <a:rPr lang="en-US" dirty="0"/>
              <a:t>X= *++</a:t>
            </a:r>
            <a:r>
              <a:rPr lang="en-US" dirty="0" err="1"/>
              <a:t>ptr</a:t>
            </a:r>
            <a:r>
              <a:rPr lang="en-US" dirty="0"/>
              <a:t>;</a:t>
            </a:r>
          </a:p>
          <a:p>
            <a:r>
              <a:rPr lang="en-US" dirty="0"/>
              <a:t>X=++*</a:t>
            </a:r>
            <a:r>
              <a:rPr lang="en-US" dirty="0" err="1"/>
              <a:t>ptr</a:t>
            </a:r>
            <a:r>
              <a:rPr lang="en-US" dirty="0"/>
              <a:t>;</a:t>
            </a:r>
          </a:p>
          <a:p>
            <a:r>
              <a:rPr lang="en-US" dirty="0"/>
              <a:t>X=(*</a:t>
            </a:r>
            <a:r>
              <a:rPr lang="en-US" dirty="0" err="1"/>
              <a:t>ptr</a:t>
            </a:r>
            <a:r>
              <a:rPr lang="en-US" dirty="0"/>
              <a:t>)++;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DCD9E-2AE8-4485-8867-C0C05544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62" y="1410068"/>
            <a:ext cx="60579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32A6-6824-4F38-A593-0614D61E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to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0B6AF-0A2B-4280-8C40-0AE4765FC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Data_type</a:t>
            </a:r>
            <a:r>
              <a:rPr lang="en-US" dirty="0"/>
              <a:t> **</a:t>
            </a:r>
            <a:r>
              <a:rPr lang="en-US" dirty="0" err="1"/>
              <a:t>pptr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Int a=5;</a:t>
            </a:r>
          </a:p>
          <a:p>
            <a:r>
              <a:rPr lang="en-US" dirty="0"/>
              <a:t>Int *pa=&amp;a;</a:t>
            </a:r>
          </a:p>
          <a:p>
            <a:r>
              <a:rPr lang="en-US" dirty="0"/>
              <a:t>Int *</a:t>
            </a:r>
            <a:r>
              <a:rPr lang="en-US" dirty="0" err="1"/>
              <a:t>ppa</a:t>
            </a:r>
            <a:r>
              <a:rPr lang="en-US" dirty="0"/>
              <a:t>=&amp;pa</a:t>
            </a:r>
            <a:r>
              <a:rPr lang="en-US" dirty="0" smtClean="0"/>
              <a:t>;</a:t>
            </a:r>
            <a:r>
              <a:rPr lang="vi-VN" dirty="0" smtClean="0"/>
              <a:t> // the same int ** ppa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3B06-A0DC-4FAE-BBA8-EDC3D732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6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BC55-7603-4266-A32B-252394A5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Pointer to pointer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D8CC9-0E34-409E-B3AA-0978F8D5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a=5;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*pa;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**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pa = &amp;a;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 = &amp;pa;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a=%p\</a:t>
            </a:r>
            <a:r>
              <a:rPr lang="en-US" sz="1800" dirty="0" err="1">
                <a:latin typeface="Courier New" panose="02070309020205020404" pitchFamily="49" charset="0"/>
              </a:rPr>
              <a:t>n",&amp;a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pa=Address of a=%p\</a:t>
            </a:r>
            <a:r>
              <a:rPr lang="en-US" sz="1800" dirty="0" err="1">
                <a:latin typeface="Courier New" panose="02070309020205020404" pitchFamily="49" charset="0"/>
              </a:rPr>
              <a:t>n",pa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*pa=Value of a=%d\n",*pa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 //5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 smtClean="0">
                <a:latin typeface="Courier New" panose="02070309020205020404" pitchFamily="49" charset="0"/>
              </a:rPr>
              <a:t>(“Address </a:t>
            </a:r>
            <a:r>
              <a:rPr lang="en-US" sz="1800" dirty="0">
                <a:latin typeface="Courier New" panose="02070309020205020404" pitchFamily="49" charset="0"/>
              </a:rPr>
              <a:t>of pa=%</a:t>
            </a:r>
            <a:r>
              <a:rPr lang="en-US" sz="1800" dirty="0" smtClean="0">
                <a:latin typeface="Courier New" panose="02070309020205020404" pitchFamily="49" charset="0"/>
              </a:rPr>
              <a:t>p\</a:t>
            </a:r>
            <a:r>
              <a:rPr lang="en-US" sz="1800" dirty="0" err="1" smtClean="0">
                <a:latin typeface="Courier New" panose="02070309020205020404" pitchFamily="49" charset="0"/>
              </a:rPr>
              <a:t>n”,&amp;</a:t>
            </a:r>
            <a:r>
              <a:rPr lang="en-US" sz="1800" dirty="0" err="1">
                <a:latin typeface="Courier New" panose="02070309020205020404" pitchFamily="49" charset="0"/>
              </a:rPr>
              <a:t>pa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=Address of pa=%p\n",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// store address of pa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*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=Value of pa=%p\n",*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 // store value of Pa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**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=Value of a=%d\n",**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 smtClean="0">
                <a:latin typeface="Courier New" panose="02070309020205020404" pitchFamily="49" charset="0"/>
              </a:rPr>
              <a:t>);</a:t>
            </a:r>
            <a:r>
              <a:rPr lang="vi-VN" sz="1800" dirty="0" smtClean="0">
                <a:latin typeface="Courier New" panose="02070309020205020404" pitchFamily="49" charset="0"/>
              </a:rPr>
              <a:t>//5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=%p\n",&amp;</a:t>
            </a:r>
            <a:r>
              <a:rPr lang="en-US" sz="1800" dirty="0" err="1">
                <a:latin typeface="Courier New" panose="02070309020205020404" pitchFamily="49" charset="0"/>
              </a:rPr>
              <a:t>ppa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804B9-74ED-4412-AAE0-01EE2835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14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295400"/>
            <a:ext cx="8305164" cy="3898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5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0485-8795-4EF3-819E-A27BE2A7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one-dimensional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8E41-6029-4A86-8105-8EF4B795B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1"/>
            <a:ext cx="10969943" cy="4922340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[5] = {5,10,15,20,25};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i;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for(i=0; i&lt;5;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%d\t",</a:t>
            </a:r>
            <a:r>
              <a:rPr lang="en-US" sz="1800" dirty="0" err="1">
                <a:latin typeface="Courier New" panose="02070309020205020404" pitchFamily="49" charset="0"/>
              </a:rPr>
              <a:t>i,arr</a:t>
            </a:r>
            <a:r>
              <a:rPr lang="en-US" sz="1800" dirty="0"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latin typeface="Courier New" panose="02070309020205020404" pitchFamily="49" charset="0"/>
              </a:rPr>
              <a:t>i</a:t>
            </a:r>
            <a:r>
              <a:rPr lang="en-US" sz="1800" dirty="0" smtClean="0">
                <a:latin typeface="Courier New" panose="02070309020205020404" pitchFamily="49" charset="0"/>
              </a:rPr>
              <a:t>]);</a:t>
            </a:r>
            <a:r>
              <a:rPr lang="vi-VN" sz="1800" dirty="0" smtClean="0">
                <a:latin typeface="Courier New" panose="02070309020205020404" pitchFamily="49" charset="0"/>
              </a:rPr>
              <a:t>// the same *(arr+i)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%p\n",i,&amp;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A0AB0-16A4-4357-B5B6-A688E316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3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F815-2F80-4229-A45B-DA052605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2" y="174298"/>
            <a:ext cx="10298109" cy="47478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Courier New" panose="02070309020205020404" pitchFamily="49" charset="0"/>
              </a:rPr>
              <a:t>Program to print the value and address of elements of an array using pointer 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61A9-45A3-4D19-8390-1631FC7A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4952999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[5]={5,10,15,20,25};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i;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for(i=0; i&lt;5;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%d\</a:t>
            </a:r>
            <a:r>
              <a:rPr lang="en-US" sz="1800" dirty="0" err="1">
                <a:latin typeface="Courier New" panose="02070309020205020404" pitchFamily="49" charset="0"/>
              </a:rPr>
              <a:t>t",i</a:t>
            </a:r>
            <a:r>
              <a:rPr lang="en-US" sz="1800" dirty="0">
                <a:latin typeface="Courier New" panose="02070309020205020404" pitchFamily="49" charset="0"/>
              </a:rPr>
              <a:t>,*(</a:t>
            </a:r>
            <a:r>
              <a:rPr lang="en-US" sz="1800" dirty="0" err="1">
                <a:latin typeface="Courier New" panose="02070309020205020404" pitchFamily="49" charset="0"/>
              </a:rPr>
              <a:t>arr+i</a:t>
            </a:r>
            <a:r>
              <a:rPr lang="en-US" sz="18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%p\n",</a:t>
            </a:r>
            <a:r>
              <a:rPr lang="en-US" sz="1800" dirty="0" err="1">
                <a:latin typeface="Courier New" panose="02070309020205020404" pitchFamily="49" charset="0"/>
              </a:rPr>
              <a:t>i,arr+i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46E8E-F9C9-43AE-A5A6-62CA4AB5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9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990600"/>
            <a:ext cx="9716427" cy="50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4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D749-1091-47C8-B2DC-7BB96C62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2" y="174298"/>
            <a:ext cx="9917109" cy="47478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print the value of array elements using pointer and subscript 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E3B5-25D0-4BB5-91DB-F3FBDE5B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219201"/>
            <a:ext cx="10969943" cy="469374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[5] = {5,10,15,20,25};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i=0;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for(i=0; i&lt;5;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",i);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("%d\t",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("%d\t",*(</a:t>
            </a:r>
            <a:r>
              <a:rPr lang="en-US" sz="1800" dirty="0" err="1">
                <a:latin typeface="Courier New" panose="02070309020205020404" pitchFamily="49" charset="0"/>
              </a:rPr>
              <a:t>arr+i</a:t>
            </a:r>
            <a:r>
              <a:rPr lang="en-US" sz="18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("%d\t",*(</a:t>
            </a:r>
            <a:r>
              <a:rPr lang="en-US" sz="1800" dirty="0" err="1">
                <a:latin typeface="Courier New" panose="02070309020205020404" pitchFamily="49" charset="0"/>
              </a:rPr>
              <a:t>i+arr</a:t>
            </a:r>
            <a:r>
              <a:rPr lang="en-US" sz="1800" dirty="0">
                <a:latin typeface="Courier New" panose="02070309020205020404" pitchFamily="49" charset="0"/>
              </a:rPr>
              <a:t>));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	printf("%d\n",i[arr]);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[%d] = %p\n",i,&amp;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96939-A1A9-4115-937F-D3634BE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01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2" y="1066800"/>
            <a:ext cx="9545103" cy="4953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29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3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ADA95-6803-4044-A29B-F8C80047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Memory Organization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72B9-CB1E-4364-9CEE-E565A16D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617" y="1066800"/>
            <a:ext cx="10969943" cy="4525963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  <a:latin typeface="+mn-lt"/>
              </a:rPr>
              <a:t>Memory in a computer is made up of bytes arranged in a sequential manner</a:t>
            </a:r>
          </a:p>
          <a:p>
            <a:r>
              <a:rPr lang="en-US" sz="2000" dirty="0">
                <a:solidFill>
                  <a:srgbClr val="273239"/>
                </a:solidFill>
                <a:latin typeface="+mn-lt"/>
              </a:rPr>
              <a:t>Each byte is identified by an index number, which is called the address of that byte.</a:t>
            </a:r>
            <a:endParaRPr lang="en-US" sz="2000" b="0" i="0" dirty="0">
              <a:solidFill>
                <a:srgbClr val="273239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BE1DC-986D-4480-B43E-F02D1E88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5F0586-BC2A-4083-9F26-F3BFEF7AB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73" y="2362200"/>
            <a:ext cx="6858000" cy="288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249" name="Ink 9248">
                <a:extLst>
                  <a:ext uri="{FF2B5EF4-FFF2-40B4-BE49-F238E27FC236}">
                    <a16:creationId xmlns:a16="http://schemas.microsoft.com/office/drawing/2014/main" id="{187283AE-FE92-48DD-A666-FB35ADB7EB9E}"/>
                  </a:ext>
                </a:extLst>
              </p14:cNvPr>
              <p14:cNvContentPartPr/>
              <p14:nvPr/>
            </p14:nvContentPartPr>
            <p14:xfrm>
              <a:off x="8001045" y="3209385"/>
              <a:ext cx="360" cy="45360"/>
            </p14:xfrm>
          </p:contentPart>
        </mc:Choice>
        <mc:Fallback xmlns="">
          <p:pic>
            <p:nvPicPr>
              <p:cNvPr id="9249" name="Ink 9248">
                <a:extLst>
                  <a:ext uri="{FF2B5EF4-FFF2-40B4-BE49-F238E27FC236}">
                    <a16:creationId xmlns:a16="http://schemas.microsoft.com/office/drawing/2014/main" id="{187283AE-FE92-48DD-A666-FB35ADB7EB9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992045" y="3200385"/>
                <a:ext cx="18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256" name="Ink 9255">
                <a:extLst>
                  <a:ext uri="{FF2B5EF4-FFF2-40B4-BE49-F238E27FC236}">
                    <a16:creationId xmlns:a16="http://schemas.microsoft.com/office/drawing/2014/main" id="{054D7CD7-E7B1-4223-BECD-B70B356C7B21}"/>
                  </a:ext>
                </a:extLst>
              </p14:cNvPr>
              <p14:cNvContentPartPr/>
              <p14:nvPr/>
            </p14:nvContentPartPr>
            <p14:xfrm>
              <a:off x="1228725" y="4314225"/>
              <a:ext cx="360" cy="360"/>
            </p14:xfrm>
          </p:contentPart>
        </mc:Choice>
        <mc:Fallback xmlns="">
          <p:pic>
            <p:nvPicPr>
              <p:cNvPr id="9256" name="Ink 9255">
                <a:extLst>
                  <a:ext uri="{FF2B5EF4-FFF2-40B4-BE49-F238E27FC236}">
                    <a16:creationId xmlns:a16="http://schemas.microsoft.com/office/drawing/2014/main" id="{054D7CD7-E7B1-4223-BECD-B70B356C7B2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19725" y="43052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258" name="Ink 9257">
                <a:extLst>
                  <a:ext uri="{FF2B5EF4-FFF2-40B4-BE49-F238E27FC236}">
                    <a16:creationId xmlns:a16="http://schemas.microsoft.com/office/drawing/2014/main" id="{F6649B4E-F2AD-47B4-9EE9-3F7EBB3A1839}"/>
                  </a:ext>
                </a:extLst>
              </p14:cNvPr>
              <p14:cNvContentPartPr/>
              <p14:nvPr/>
            </p14:nvContentPartPr>
            <p14:xfrm>
              <a:off x="1257165" y="4228905"/>
              <a:ext cx="360" cy="360"/>
            </p14:xfrm>
          </p:contentPart>
        </mc:Choice>
        <mc:Fallback xmlns="">
          <p:pic>
            <p:nvPicPr>
              <p:cNvPr id="9258" name="Ink 9257">
                <a:extLst>
                  <a:ext uri="{FF2B5EF4-FFF2-40B4-BE49-F238E27FC236}">
                    <a16:creationId xmlns:a16="http://schemas.microsoft.com/office/drawing/2014/main" id="{F6649B4E-F2AD-47B4-9EE9-3F7EBB3A183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48525" y="42199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724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42" y="1905000"/>
            <a:ext cx="11076648" cy="3912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8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56" y="1905000"/>
            <a:ext cx="98746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74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4715-FC42-4F73-B561-A0097E7D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Program to dereference a pointer to an 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2946-C3C6-4674-B0E2-C00C84F8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[5] = {3,5,6,7,9};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*p=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(*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)[5]=&amp;</a:t>
            </a:r>
            <a:r>
              <a:rPr lang="en-US" sz="1800" dirty="0" err="1">
                <a:latin typeface="Courier New" panose="02070309020205020404" pitchFamily="49" charset="0"/>
              </a:rPr>
              <a:t>arr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("p=%p, 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=%p\n",</a:t>
            </a:r>
            <a:r>
              <a:rPr lang="en-US" sz="1800" dirty="0" err="1">
                <a:latin typeface="Courier New" panose="02070309020205020404" pitchFamily="49" charset="0"/>
              </a:rPr>
              <a:t>p,ptr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("*p=%d, 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=%p\n",*p,*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(p)=%</a:t>
            </a:r>
            <a:r>
              <a:rPr lang="en-US" sz="1800" dirty="0" err="1">
                <a:latin typeface="Courier New" panose="02070309020205020404" pitchFamily="49" charset="0"/>
              </a:rPr>
              <a:t>u,sizeof</a:t>
            </a:r>
            <a:r>
              <a:rPr lang="en-US" sz="1800" dirty="0">
                <a:latin typeface="Courier New" panose="02070309020205020404" pitchFamily="49" charset="0"/>
              </a:rPr>
              <a:t>(*p)=%u\n",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(p),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(*p));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)=%</a:t>
            </a:r>
            <a:r>
              <a:rPr lang="en-US" sz="1800" dirty="0" err="1">
                <a:latin typeface="Courier New" panose="02070309020205020404" pitchFamily="49" charset="0"/>
              </a:rPr>
              <a:t>u,sizeof</a:t>
            </a:r>
            <a:r>
              <a:rPr lang="en-US" sz="1800" dirty="0">
                <a:latin typeface="Courier New" panose="02070309020205020404" pitchFamily="49" charset="0"/>
              </a:rPr>
              <a:t>(*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)=%u\n",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),</a:t>
            </a:r>
            <a:r>
              <a:rPr lang="en-US" sz="1800" dirty="0" err="1">
                <a:latin typeface="Courier New" panose="02070309020205020404" pitchFamily="49" charset="0"/>
              </a:rPr>
              <a:t>sizeof</a:t>
            </a:r>
            <a:r>
              <a:rPr lang="en-US" sz="1800" dirty="0">
                <a:latin typeface="Courier New" panose="02070309020205020404" pitchFamily="49" charset="0"/>
              </a:rPr>
              <a:t>(*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0380B-A3EC-4E37-8D66-6AC90D4D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9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2" y="1468582"/>
            <a:ext cx="7867650" cy="41892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71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2" y="1384842"/>
            <a:ext cx="8310563" cy="41182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65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2" y="1597721"/>
            <a:ext cx="8158163" cy="39958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91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212" y="1163640"/>
            <a:ext cx="8253413" cy="44156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7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613" y="1502479"/>
            <a:ext cx="7900988" cy="41244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37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899" y="1219201"/>
            <a:ext cx="8929688" cy="44648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089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4739-7261-44D6-ADF3-69AF919F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FDBC-5EE0-429D-A8B3-B243F6AB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Arguments can be passed to function in two ways:</a:t>
            </a:r>
          </a:p>
          <a:p>
            <a:r>
              <a:rPr lang="en-US" dirty="0"/>
              <a:t>Call by value</a:t>
            </a:r>
          </a:p>
          <a:p>
            <a:r>
              <a:rPr lang="en-US" dirty="0"/>
              <a:t>Call by reference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87CD5-187C-40E2-ABD3-7818F1B0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39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8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4CED-AA1D-4A76-B402-7FD83EE5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Memory Organization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6A57-7356-40AA-908B-127741C6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variable is declared, compiler reserves space for it.</a:t>
            </a:r>
          </a:p>
          <a:p>
            <a:r>
              <a:rPr lang="en-US" dirty="0"/>
              <a:t>The data type of the variable should also be mentioned so that the compiler knows how much space needs to be reserved.</a:t>
            </a:r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: int age</a:t>
            </a:r>
          </a:p>
          <a:p>
            <a:r>
              <a:rPr lang="en-US" dirty="0"/>
              <a:t>The compiler reserves 4 consecutive bytes from memory for this variable and associates the name age with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8FF70-F804-444E-B44A-4E83185B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D49285-F07E-4602-A264-46A47ABD2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55740"/>
              </p:ext>
            </p:extLst>
          </p:nvPr>
        </p:nvGraphicFramePr>
        <p:xfrm>
          <a:off x="1598612" y="4617583"/>
          <a:ext cx="812588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970174145"/>
                    </a:ext>
                  </a:extLst>
                </a:gridCol>
                <a:gridCol w="888470">
                  <a:extLst>
                    <a:ext uri="{9D8B030D-6E8A-4147-A177-3AD203B41FA5}">
                      <a16:colId xmlns:a16="http://schemas.microsoft.com/office/drawing/2014/main" val="2679219124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3652371763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2725745950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2726206551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2532742519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1390403504"/>
                    </a:ext>
                  </a:extLst>
                </a:gridCol>
                <a:gridCol w="1015735">
                  <a:extLst>
                    <a:ext uri="{9D8B030D-6E8A-4147-A177-3AD203B41FA5}">
                      <a16:colId xmlns:a16="http://schemas.microsoft.com/office/drawing/2014/main" val="52399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0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03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275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175" y="1683544"/>
            <a:ext cx="7610475" cy="3933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6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C7FD-3CC3-4F4C-92AC-86944E6E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Call by 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65F-A053-4C11-B023-3C70DC35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1"/>
            <a:ext cx="10969943" cy="484614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value(int </a:t>
            </a:r>
            <a:r>
              <a:rPr lang="en-US" sz="1800" dirty="0" err="1">
                <a:latin typeface="Courier New" panose="02070309020205020404" pitchFamily="49" charset="0"/>
              </a:rPr>
              <a:t>x,int</a:t>
            </a:r>
            <a:r>
              <a:rPr lang="en-US" sz="1800" dirty="0">
                <a:latin typeface="Courier New" panose="02070309020205020404" pitchFamily="49" charset="0"/>
              </a:rPr>
              <a:t> y);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a=5,b=8;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printf("a=%d,b=%d\n",a,b);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value(</a:t>
            </a:r>
            <a:r>
              <a:rPr lang="en-US" sz="1800" dirty="0" err="1">
                <a:latin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printf("a=%d,b=%d\n",a,b);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value(int </a:t>
            </a:r>
            <a:r>
              <a:rPr lang="en-US" sz="1800" dirty="0" err="1">
                <a:latin typeface="Courier New" panose="02070309020205020404" pitchFamily="49" charset="0"/>
              </a:rPr>
              <a:t>x,int</a:t>
            </a:r>
            <a:r>
              <a:rPr lang="en-US" sz="1800" dirty="0">
                <a:latin typeface="Courier New" panose="02070309020205020404" pitchFamily="49" charset="0"/>
              </a:rPr>
              <a:t> y)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x++;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y++;</a:t>
            </a:r>
          </a:p>
          <a:p>
            <a:r>
              <a:rPr lang="es-ES" sz="1800" dirty="0">
                <a:latin typeface="Courier New" panose="02070309020205020404" pitchFamily="49" charset="0"/>
              </a:rPr>
              <a:t>	</a:t>
            </a:r>
            <a:r>
              <a:rPr lang="es-ES" sz="1800" dirty="0" err="1">
                <a:latin typeface="Courier New" panose="02070309020205020404" pitchFamily="49" charset="0"/>
              </a:rPr>
              <a:t>printf</a:t>
            </a:r>
            <a:r>
              <a:rPr lang="es-ES" sz="1800" dirty="0">
                <a:latin typeface="Courier New" panose="02070309020205020404" pitchFamily="49" charset="0"/>
              </a:rPr>
              <a:t>("x=%</a:t>
            </a:r>
            <a:r>
              <a:rPr lang="es-ES" sz="1800" dirty="0" err="1">
                <a:latin typeface="Courier New" panose="02070309020205020404" pitchFamily="49" charset="0"/>
              </a:rPr>
              <a:t>d,y</a:t>
            </a:r>
            <a:r>
              <a:rPr lang="es-ES" sz="1800" dirty="0">
                <a:latin typeface="Courier New" panose="02070309020205020404" pitchFamily="49" charset="0"/>
              </a:rPr>
              <a:t>=%d\n",</a:t>
            </a:r>
            <a:r>
              <a:rPr lang="es-ES" sz="1800" dirty="0" err="1">
                <a:latin typeface="Courier New" panose="02070309020205020404" pitchFamily="49" charset="0"/>
              </a:rPr>
              <a:t>x,y</a:t>
            </a:r>
            <a:r>
              <a:rPr lang="es-E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B09C-78F7-48EB-88DA-2726343A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82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319651"/>
            <a:ext cx="8281987" cy="38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87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1C56-EACF-493B-B789-765E9A5A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Program to explain call by 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0C8C-51C0-4D62-960B-993D880B8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838201"/>
            <a:ext cx="10969943" cy="5074740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ref(int *</a:t>
            </a:r>
            <a:r>
              <a:rPr lang="en-US" sz="1800" dirty="0" err="1">
                <a:latin typeface="Courier New" panose="02070309020205020404" pitchFamily="49" charset="0"/>
              </a:rPr>
              <a:t>p,int</a:t>
            </a:r>
            <a:r>
              <a:rPr lang="en-US" sz="1800" dirty="0">
                <a:latin typeface="Courier New" panose="02070309020205020404" pitchFamily="49" charset="0"/>
              </a:rPr>
              <a:t> *q);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a=5,b=8;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printf("a=%d,b=%d\n",a,b);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ref(&amp;</a:t>
            </a:r>
            <a:r>
              <a:rPr lang="en-US" sz="1800" dirty="0" err="1">
                <a:latin typeface="Courier New" panose="02070309020205020404" pitchFamily="49" charset="0"/>
              </a:rPr>
              <a:t>a,&amp;b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printf("a=%d,b=%d\n",a,b);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ref(int *</a:t>
            </a:r>
            <a:r>
              <a:rPr lang="en-US" sz="1800" dirty="0" err="1">
                <a:latin typeface="Courier New" panose="02070309020205020404" pitchFamily="49" charset="0"/>
              </a:rPr>
              <a:t>p,int</a:t>
            </a:r>
            <a:r>
              <a:rPr lang="en-US" sz="1800" dirty="0">
                <a:latin typeface="Courier New" panose="02070309020205020404" pitchFamily="49" charset="0"/>
              </a:rPr>
              <a:t> *q)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(*p)++;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(*q)++;</a:t>
            </a:r>
          </a:p>
          <a:p>
            <a:r>
              <a:rPr lang="pt-BR" sz="1800" dirty="0">
                <a:latin typeface="Courier New" panose="02070309020205020404" pitchFamily="49" charset="0"/>
              </a:rPr>
              <a:t>	printf("*p=%d, *q=%d\n",*p,*q);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85BD2-671B-4986-8AD6-400E0550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1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1F20-CE78-4D7D-B138-276800D0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Returning more than one value from a function using call by 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9434E-85F5-42C9-A205-12F6D96DE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0"/>
            <a:ext cx="10969943" cy="4922341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fr-FR" sz="1800" dirty="0" err="1">
                <a:latin typeface="Courier New" panose="02070309020205020404" pitchFamily="49" charset="0"/>
              </a:rPr>
              <a:t>void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func</a:t>
            </a:r>
            <a:r>
              <a:rPr lang="fr-FR" sz="1800" dirty="0">
                <a:latin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</a:rPr>
              <a:t>int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x,int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y,int</a:t>
            </a:r>
            <a:r>
              <a:rPr lang="fr-FR" sz="1800" dirty="0">
                <a:latin typeface="Courier New" panose="02070309020205020404" pitchFamily="49" charset="0"/>
              </a:rPr>
              <a:t> *</a:t>
            </a:r>
            <a:r>
              <a:rPr lang="fr-FR" sz="1800" dirty="0" err="1">
                <a:latin typeface="Courier New" panose="02070309020205020404" pitchFamily="49" charset="0"/>
              </a:rPr>
              <a:t>ps,int</a:t>
            </a:r>
            <a:r>
              <a:rPr lang="fr-FR" sz="1800" dirty="0">
                <a:latin typeface="Courier New" panose="02070309020205020404" pitchFamily="49" charset="0"/>
              </a:rPr>
              <a:t> *</a:t>
            </a:r>
            <a:r>
              <a:rPr lang="fr-FR" sz="1800" dirty="0" err="1">
                <a:latin typeface="Courier New" panose="02070309020205020404" pitchFamily="49" charset="0"/>
              </a:rPr>
              <a:t>pd,int</a:t>
            </a:r>
            <a:r>
              <a:rPr lang="fr-FR" sz="1800" dirty="0">
                <a:latin typeface="Courier New" panose="02070309020205020404" pitchFamily="49" charset="0"/>
              </a:rPr>
              <a:t> *pp);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a,b,sum,diff,prod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a=6;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b=4;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a,b,&amp;sum,&amp;diff,&amp;prod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("Sum=%d, Difference=%d, Product=%d\n",</a:t>
            </a:r>
            <a:r>
              <a:rPr lang="en-US" sz="1800" dirty="0" err="1">
                <a:latin typeface="Courier New" panose="02070309020205020404" pitchFamily="49" charset="0"/>
              </a:rPr>
              <a:t>sum,diff,prod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 smtClean="0">
                <a:latin typeface="Courier New" panose="02070309020205020404" pitchFamily="49" charset="0"/>
              </a:rPr>
              <a:t>}</a:t>
            </a:r>
          </a:p>
          <a:p>
            <a:endParaRPr lang="en-US" sz="1800" dirty="0" smtClean="0">
              <a:latin typeface="Courier New" panose="02070309020205020404" pitchFamily="49" charset="0"/>
            </a:endParaRPr>
          </a:p>
          <a:p>
            <a:r>
              <a:rPr lang="fr-FR" sz="1800" dirty="0">
                <a:latin typeface="Courier New" panose="02070309020205020404" pitchFamily="49" charset="0"/>
              </a:rPr>
              <a:t>// </a:t>
            </a:r>
            <a:r>
              <a:rPr lang="fr-FR" sz="1800" dirty="0" err="1">
                <a:latin typeface="Courier New" panose="02070309020205020404" pitchFamily="49" charset="0"/>
              </a:rPr>
              <a:t>function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nay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co</a:t>
            </a:r>
            <a:r>
              <a:rPr lang="fr-FR" sz="1800" dirty="0">
                <a:latin typeface="Courier New" panose="02070309020205020404" pitchFamily="49" charset="0"/>
              </a:rPr>
              <a:t> the </a:t>
            </a:r>
            <a:r>
              <a:rPr lang="fr-FR" sz="1800" dirty="0" err="1">
                <a:latin typeface="Courier New" panose="02070309020205020404" pitchFamily="49" charset="0"/>
              </a:rPr>
              <a:t>tra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ve</a:t>
            </a:r>
            <a:r>
              <a:rPr lang="fr-FR" sz="1800" dirty="0">
                <a:latin typeface="Courier New" panose="02070309020205020404" pitchFamily="49" charset="0"/>
              </a:rPr>
              <a:t> 3 </a:t>
            </a:r>
            <a:r>
              <a:rPr lang="fr-FR" sz="1800" dirty="0" err="1">
                <a:latin typeface="Courier New" panose="02070309020205020404" pitchFamily="49" charset="0"/>
              </a:rPr>
              <a:t>gia</a:t>
            </a:r>
            <a:r>
              <a:rPr lang="fr-FR" sz="1800" dirty="0">
                <a:latin typeface="Courier New" panose="02070309020205020404" pitchFamily="49" charset="0"/>
              </a:rPr>
              <a:t> tri </a:t>
            </a:r>
            <a:r>
              <a:rPr lang="fr-FR" sz="1800" dirty="0" err="1">
                <a:latin typeface="Courier New" panose="02070309020205020404" pitchFamily="49" charset="0"/>
              </a:rPr>
              <a:t>ps</a:t>
            </a:r>
            <a:r>
              <a:rPr lang="fr-FR" sz="1800" dirty="0">
                <a:latin typeface="Courier New" panose="02070309020205020404" pitchFamily="49" charset="0"/>
              </a:rPr>
              <a:t>, </a:t>
            </a:r>
            <a:r>
              <a:rPr lang="fr-FR" sz="1800" dirty="0" err="1">
                <a:latin typeface="Courier New" panose="02070309020205020404" pitchFamily="49" charset="0"/>
              </a:rPr>
              <a:t>pd</a:t>
            </a:r>
            <a:r>
              <a:rPr lang="fr-FR" sz="1800" dirty="0">
                <a:latin typeface="Courier New" panose="02070309020205020404" pitchFamily="49" charset="0"/>
              </a:rPr>
              <a:t> , </a:t>
            </a:r>
            <a:r>
              <a:rPr lang="fr-FR" sz="1800" dirty="0" err="1">
                <a:latin typeface="Courier New" panose="02070309020205020404" pitchFamily="49" charset="0"/>
              </a:rPr>
              <a:t>ps</a:t>
            </a:r>
            <a:r>
              <a:rPr lang="fr-FR" sz="1800" dirty="0">
                <a:latin typeface="Courier New" panose="02070309020205020404" pitchFamily="49" charset="0"/>
              </a:rPr>
              <a:t> ma 1 </a:t>
            </a:r>
            <a:r>
              <a:rPr lang="fr-FR" sz="1800" dirty="0" err="1">
                <a:latin typeface="Courier New" panose="02070309020205020404" pitchFamily="49" charset="0"/>
              </a:rPr>
              <a:t>func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bthg</a:t>
            </a:r>
            <a:r>
              <a:rPr lang="fr-FR" sz="1800" dirty="0">
                <a:latin typeface="Courier New" panose="02070309020205020404" pitchFamily="49" charset="0"/>
              </a:rPr>
              <a:t> k the </a:t>
            </a:r>
            <a:r>
              <a:rPr lang="fr-FR" sz="1800" dirty="0" err="1">
                <a:latin typeface="Courier New" panose="02070309020205020404" pitchFamily="49" charset="0"/>
              </a:rPr>
              <a:t>tra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 smtClean="0">
                <a:latin typeface="Courier New" panose="02070309020205020404" pitchFamily="49" charset="0"/>
              </a:rPr>
              <a:t>ve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fr-FR" sz="1800" dirty="0" err="1">
                <a:latin typeface="Courier New" panose="02070309020205020404" pitchFamily="49" charset="0"/>
              </a:rPr>
              <a:t>void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func</a:t>
            </a:r>
            <a:r>
              <a:rPr lang="fr-FR" sz="1800" dirty="0">
                <a:latin typeface="Courier New" panose="02070309020205020404" pitchFamily="49" charset="0"/>
              </a:rPr>
              <a:t>(</a:t>
            </a:r>
            <a:r>
              <a:rPr lang="fr-FR" sz="1800" dirty="0" err="1">
                <a:latin typeface="Courier New" panose="02070309020205020404" pitchFamily="49" charset="0"/>
              </a:rPr>
              <a:t>int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x,int</a:t>
            </a:r>
            <a:r>
              <a:rPr lang="fr-FR" sz="1800" dirty="0">
                <a:latin typeface="Courier New" panose="02070309020205020404" pitchFamily="49" charset="0"/>
              </a:rPr>
              <a:t> </a:t>
            </a:r>
            <a:r>
              <a:rPr lang="fr-FR" sz="1800" dirty="0" err="1">
                <a:latin typeface="Courier New" panose="02070309020205020404" pitchFamily="49" charset="0"/>
              </a:rPr>
              <a:t>y,int</a:t>
            </a:r>
            <a:r>
              <a:rPr lang="fr-FR" sz="1800" dirty="0">
                <a:latin typeface="Courier New" panose="02070309020205020404" pitchFamily="49" charset="0"/>
              </a:rPr>
              <a:t> *</a:t>
            </a:r>
            <a:r>
              <a:rPr lang="fr-FR" sz="1800" dirty="0" err="1">
                <a:latin typeface="Courier New" panose="02070309020205020404" pitchFamily="49" charset="0"/>
              </a:rPr>
              <a:t>ps,int</a:t>
            </a:r>
            <a:r>
              <a:rPr lang="fr-FR" sz="1800" dirty="0">
                <a:latin typeface="Courier New" panose="02070309020205020404" pitchFamily="49" charset="0"/>
              </a:rPr>
              <a:t> *</a:t>
            </a:r>
            <a:r>
              <a:rPr lang="fr-FR" sz="1800" dirty="0" err="1">
                <a:latin typeface="Courier New" panose="02070309020205020404" pitchFamily="49" charset="0"/>
              </a:rPr>
              <a:t>pd,int</a:t>
            </a:r>
            <a:r>
              <a:rPr lang="fr-FR" sz="1800" dirty="0">
                <a:latin typeface="Courier New" panose="02070309020205020404" pitchFamily="49" charset="0"/>
              </a:rPr>
              <a:t> *pp</a:t>
            </a:r>
            <a:r>
              <a:rPr lang="fr-FR" sz="1800" dirty="0" smtClean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 smtClean="0">
                <a:latin typeface="Courier New" panose="02070309020205020404" pitchFamily="49" charset="0"/>
              </a:rPr>
              <a:t>{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*</a:t>
            </a:r>
            <a:r>
              <a:rPr lang="en-US" sz="1800" dirty="0" err="1">
                <a:latin typeface="Courier New" panose="02070309020205020404" pitchFamily="49" charset="0"/>
              </a:rPr>
              <a:t>ps</a:t>
            </a:r>
            <a:r>
              <a:rPr lang="en-US" sz="1800" dirty="0">
                <a:latin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</a:rPr>
              <a:t>x+y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*pd=x-y;  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*pp=x*y; 	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74126-BADD-4C3B-8541-975AD472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9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516" y="1387475"/>
            <a:ext cx="7993793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32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1650206"/>
            <a:ext cx="8086725" cy="4000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52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65" y="1447800"/>
            <a:ext cx="7965697" cy="41648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18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087" y="1464469"/>
            <a:ext cx="7486650" cy="43719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11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D9B-5D3F-4108-8F8D-04C8273D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684B-F79C-4428-A766-04B855B9A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1"/>
            <a:ext cx="10969943" cy="4846140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*pa[3</a:t>
            </a:r>
            <a:r>
              <a:rPr lang="en-US" sz="1800" dirty="0" smtClean="0">
                <a:latin typeface="Courier New" panose="02070309020205020404" pitchFamily="49" charset="0"/>
              </a:rPr>
              <a:t>];</a:t>
            </a:r>
            <a:r>
              <a:rPr lang="vi-VN" sz="1800" dirty="0" smtClean="0">
                <a:latin typeface="Courier New" panose="02070309020205020404" pitchFamily="49" charset="0"/>
              </a:rPr>
              <a:t>// each element is a pointer, it can hold address 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i,a</a:t>
            </a:r>
            <a:r>
              <a:rPr lang="en-US" sz="1800" dirty="0">
                <a:latin typeface="Courier New" panose="02070309020205020404" pitchFamily="49" charset="0"/>
              </a:rPr>
              <a:t>=5,b=10,c=15;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pa[0]=&amp;a;	pa[1]=&amp;b;	pa[2]=&amp;c;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nn-NO" sz="1800" dirty="0">
                <a:latin typeface="Courier New" panose="02070309020205020404" pitchFamily="49" charset="0"/>
              </a:rPr>
              <a:t>	for(i=0; i&lt;3;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{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	printf</a:t>
            </a:r>
            <a:r>
              <a:rPr lang="nn-NO" sz="1800" dirty="0" smtClean="0">
                <a:latin typeface="Courier New" panose="02070309020205020404" pitchFamily="49" charset="0"/>
              </a:rPr>
              <a:t>(“pa</a:t>
            </a:r>
            <a:r>
              <a:rPr lang="nn-NO" sz="1800" dirty="0">
                <a:latin typeface="Courier New" panose="02070309020205020404" pitchFamily="49" charset="0"/>
              </a:rPr>
              <a:t>[%d]=%</a:t>
            </a:r>
            <a:r>
              <a:rPr lang="nn-NO" sz="1800" dirty="0" smtClean="0">
                <a:latin typeface="Courier New" panose="02070309020205020404" pitchFamily="49" charset="0"/>
              </a:rPr>
              <a:t>p\t”,</a:t>
            </a:r>
            <a:r>
              <a:rPr lang="nn-NO" sz="1800" dirty="0">
                <a:latin typeface="Courier New" panose="02070309020205020404" pitchFamily="49" charset="0"/>
              </a:rPr>
              <a:t>i,pa[i]);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("*pa[%d]=%d\</a:t>
            </a:r>
            <a:r>
              <a:rPr lang="en-US" sz="1800" dirty="0" err="1">
                <a:latin typeface="Courier New" panose="02070309020205020404" pitchFamily="49" charset="0"/>
              </a:rPr>
              <a:t>n",i</a:t>
            </a:r>
            <a:r>
              <a:rPr lang="en-US" sz="1800" dirty="0">
                <a:latin typeface="Courier New" panose="02070309020205020404" pitchFamily="49" charset="0"/>
              </a:rPr>
              <a:t>,*pa[i]);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C61A-B514-47CC-8CA9-BC832119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49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4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D75-5DCE-4C27-B4DF-D11B91DA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9AEE-24FC-4470-82D1-87F83C9E0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 Provides an address operator ‘&amp;’ which returns the address of a variable when placed before it.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For Example: &amp;age : address of variable age</a:t>
            </a:r>
          </a:p>
          <a:p>
            <a:pPr marL="2176370" lvl="4" indent="0">
              <a:buNone/>
            </a:pPr>
            <a:r>
              <a:rPr lang="en-US" sz="2800" dirty="0">
                <a:latin typeface="+mn-lt"/>
              </a:rPr>
              <a:t>  &amp; Salary : Address of variable salary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FF948-FF70-4503-950A-BDCBA54C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21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C383-8D11-4BE2-8DF1-36F5447E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CA06-5D05-4515-B69F-DFFFA9255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14401"/>
            <a:ext cx="10969943" cy="49985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Void *</a:t>
            </a:r>
            <a:r>
              <a:rPr lang="en-US" dirty="0" err="1"/>
              <a:t>vpt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Int i=2, *</a:t>
            </a:r>
            <a:r>
              <a:rPr lang="en-US" dirty="0" err="1"/>
              <a:t>ip</a:t>
            </a:r>
            <a:r>
              <a:rPr lang="en-US" dirty="0"/>
              <a:t>=&amp;I;</a:t>
            </a:r>
          </a:p>
          <a:p>
            <a:r>
              <a:rPr lang="en-US" dirty="0"/>
              <a:t>Float f=2.3,*</a:t>
            </a:r>
            <a:r>
              <a:rPr lang="en-US" dirty="0" err="1"/>
              <a:t>fp</a:t>
            </a:r>
            <a:r>
              <a:rPr lang="en-US" dirty="0"/>
              <a:t>=&amp;f;</a:t>
            </a:r>
          </a:p>
          <a:p>
            <a:r>
              <a:rPr lang="en-US" dirty="0"/>
              <a:t>Double d;</a:t>
            </a:r>
          </a:p>
          <a:p>
            <a:r>
              <a:rPr lang="en-US" dirty="0"/>
              <a:t>Void *</a:t>
            </a:r>
            <a:r>
              <a:rPr lang="en-US" dirty="0" err="1"/>
              <a:t>vp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Ip=</a:t>
            </a:r>
            <a:r>
              <a:rPr lang="en-US" dirty="0" err="1"/>
              <a:t>fp</a:t>
            </a:r>
            <a:r>
              <a:rPr lang="en-US" dirty="0"/>
              <a:t>; - incorrect</a:t>
            </a:r>
          </a:p>
          <a:p>
            <a:r>
              <a:rPr lang="en-US" dirty="0" err="1"/>
              <a:t>Vp</a:t>
            </a:r>
            <a:r>
              <a:rPr lang="en-US" dirty="0"/>
              <a:t>=</a:t>
            </a:r>
            <a:r>
              <a:rPr lang="en-US" dirty="0" err="1"/>
              <a:t>ip</a:t>
            </a:r>
            <a:r>
              <a:rPr lang="en-US" dirty="0"/>
              <a:t>;</a:t>
            </a:r>
          </a:p>
          <a:p>
            <a:r>
              <a:rPr lang="en-US" dirty="0" err="1"/>
              <a:t>Vp</a:t>
            </a:r>
            <a:r>
              <a:rPr lang="en-US" dirty="0"/>
              <a:t>=</a:t>
            </a:r>
            <a:r>
              <a:rPr lang="en-US" dirty="0" err="1"/>
              <a:t>fp</a:t>
            </a:r>
            <a:r>
              <a:rPr lang="en-US" dirty="0"/>
              <a:t>;</a:t>
            </a:r>
          </a:p>
          <a:p>
            <a:r>
              <a:rPr lang="en-US" dirty="0" err="1"/>
              <a:t>Vp</a:t>
            </a:r>
            <a:r>
              <a:rPr lang="en-US" dirty="0"/>
              <a:t>=&amp;d;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2320-5306-46DE-97B1-DC7CBCC5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34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387" y="1893094"/>
            <a:ext cx="7258050" cy="35147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69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544" y="1143000"/>
            <a:ext cx="8372475" cy="44833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5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496" y="1371600"/>
            <a:ext cx="9098330" cy="41171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61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0A25-C666-4BCB-9534-7CB2C4DF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Dereferencing a void pointer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F4FCD-14B0-40CB-8E0F-F1FEC0CA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143001"/>
            <a:ext cx="10969943" cy="47699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a=3;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b=3.4,*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=&amp;b;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void *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>
                <a:latin typeface="Courier New" panose="02070309020205020404" pitchFamily="49" charset="0"/>
              </a:rPr>
              <a:t>=&amp;a;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a = %d\n",*(int *)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 smtClean="0">
                <a:latin typeface="Courier New" panose="02070309020205020404" pitchFamily="49" charset="0"/>
              </a:rPr>
              <a:t>);// 3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*(int *)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>
                <a:latin typeface="Courier New" panose="02070309020205020404" pitchFamily="49" charset="0"/>
              </a:rPr>
              <a:t> = 12;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a = %d\n",*(int *)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 smtClean="0">
                <a:latin typeface="Courier New" panose="02070309020205020404" pitchFamily="49" charset="0"/>
              </a:rPr>
              <a:t>);//12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>
                <a:latin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("Value of b = %f\n",*(float *)</a:t>
            </a:r>
            <a:r>
              <a:rPr lang="en-US" sz="1800" dirty="0" err="1">
                <a:latin typeface="Courier New" panose="02070309020205020404" pitchFamily="49" charset="0"/>
              </a:rPr>
              <a:t>vp</a:t>
            </a:r>
            <a:r>
              <a:rPr lang="en-US" sz="1800" dirty="0" smtClean="0">
                <a:latin typeface="Courier New" panose="02070309020205020404" pitchFamily="49" charset="0"/>
              </a:rPr>
              <a:t>);//3.4000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E50F9-1CB1-4576-A99E-0A7909EE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35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504" y="1828800"/>
            <a:ext cx="8483534" cy="34956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2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9AF7-F0A7-413E-8751-BC7A2980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Pointers to functions- Program to illustrate that every function has an address and how to access that address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9147-A33F-48C9-AB9A-192E8F77D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1"/>
            <a:ext cx="10969943" cy="4922340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func1();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function main() is  : %p\</a:t>
            </a:r>
            <a:r>
              <a:rPr lang="en-US" sz="1800" dirty="0" err="1">
                <a:latin typeface="Courier New" panose="02070309020205020404" pitchFamily="49" charset="0"/>
              </a:rPr>
              <a:t>n",main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function func1() is : %p\n",func1);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func1()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("C in depth\n");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5E543-D693-47D6-9FC5-26D329DF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5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612" y="1376348"/>
            <a:ext cx="7777163" cy="42981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02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149D-94E6-45B9-B047-B387FC22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Program to invoke a function using function pointer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C2C7-DBAB-474A-8120-AAE88A95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1"/>
            <a:ext cx="10969943" cy="4846140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add(</a:t>
            </a:r>
            <a:r>
              <a:rPr lang="en-US" sz="1800" dirty="0" err="1">
                <a:latin typeface="Courier New" panose="02070309020205020404" pitchFamily="49" charset="0"/>
              </a:rPr>
              <a:t>int,float</a:t>
            </a:r>
            <a:r>
              <a:rPr lang="en-US" sz="1800" dirty="0">
                <a:latin typeface="Courier New" panose="02070309020205020404" pitchFamily="49" charset="0"/>
              </a:rPr>
              <a:t>),result;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)(</a:t>
            </a:r>
            <a:r>
              <a:rPr lang="en-US" sz="1800" dirty="0" err="1">
                <a:latin typeface="Courier New" panose="02070309020205020404" pitchFamily="49" charset="0"/>
              </a:rPr>
              <a:t>int,float</a:t>
            </a:r>
            <a:r>
              <a:rPr lang="en-US" sz="1800" dirty="0" smtClean="0">
                <a:latin typeface="Courier New" panose="02070309020205020404" pitchFamily="49" charset="0"/>
              </a:rPr>
              <a:t>);// con </a:t>
            </a:r>
            <a:r>
              <a:rPr lang="en-US" sz="1800" dirty="0" err="1" smtClean="0">
                <a:latin typeface="Courier New" panose="02070309020205020404" pitchFamily="49" charset="0"/>
              </a:rPr>
              <a:t>tro</a:t>
            </a:r>
            <a:r>
              <a:rPr lang="en-US" sz="1800" dirty="0" smtClean="0">
                <a:latin typeface="Courier New" panose="02070309020205020404" pitchFamily="49" charset="0"/>
              </a:rPr>
              <a:t> function</a:t>
            </a:r>
            <a:r>
              <a:rPr lang="en-US" sz="1800" dirty="0" smtClean="0">
                <a:latin typeface="Courier New" panose="02070309020205020404" pitchFamily="49" charset="0"/>
                <a:sym typeface="Wingdings" panose="05000000000000000000" pitchFamily="2" charset="2"/>
              </a:rPr>
              <a:t> </a:t>
            </a:r>
            <a:r>
              <a:rPr lang="en-US" sz="1800" dirty="0" err="1" smtClean="0">
                <a:latin typeface="Courier New" panose="02070309020205020404" pitchFamily="49" charset="0"/>
                <a:sym typeface="Wingdings" panose="05000000000000000000" pitchFamily="2" charset="2"/>
              </a:rPr>
              <a:t>tro</a:t>
            </a:r>
            <a:r>
              <a:rPr lang="en-US" sz="1800" dirty="0" smtClean="0">
                <a:latin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sym typeface="Wingdings" panose="05000000000000000000" pitchFamily="2" charset="2"/>
              </a:rPr>
              <a:t>toi</a:t>
            </a:r>
            <a:r>
              <a:rPr lang="en-US" sz="1800" dirty="0" smtClean="0">
                <a:latin typeface="Courier New" panose="02070309020205020404" pitchFamily="49" charset="0"/>
                <a:sym typeface="Wingdings" panose="05000000000000000000" pitchFamily="2" charset="2"/>
              </a:rPr>
              <a:t> ham </a:t>
            </a:r>
            <a:r>
              <a:rPr lang="en-US" sz="1800" dirty="0" err="1" smtClean="0">
                <a:latin typeface="Courier New" panose="02070309020205020404" pitchFamily="49" charset="0"/>
                <a:sym typeface="Wingdings" panose="05000000000000000000" pitchFamily="2" charset="2"/>
              </a:rPr>
              <a:t>mong</a:t>
            </a:r>
            <a:r>
              <a:rPr lang="en-US" sz="1800" dirty="0" smtClean="0">
                <a:latin typeface="Courier New" panose="02070309020205020404" pitchFamily="49" charset="0"/>
                <a:sym typeface="Wingdings" panose="05000000000000000000" pitchFamily="2" charset="2"/>
              </a:rPr>
              <a:t> muon</a:t>
            </a:r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float result;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=add;	/*Assign address of function add() to pointer </a:t>
            </a:r>
            <a:r>
              <a:rPr lang="en-US" sz="1800" dirty="0" err="1" smtClean="0">
                <a:latin typeface="Courier New" panose="02070309020205020404" pitchFamily="49" charset="0"/>
              </a:rPr>
              <a:t>fp</a:t>
            </a:r>
            <a:r>
              <a:rPr lang="en-US" sz="1800" dirty="0" smtClean="0">
                <a:latin typeface="Courier New" panose="02070309020205020404" pitchFamily="49" charset="0"/>
              </a:rPr>
              <a:t> add la </a:t>
            </a:r>
            <a:r>
              <a:rPr lang="en-US" sz="1800" dirty="0" err="1" smtClean="0">
                <a:latin typeface="Courier New" panose="02070309020205020404" pitchFamily="49" charset="0"/>
              </a:rPr>
              <a:t>dia</a:t>
            </a:r>
            <a:r>
              <a:rPr lang="en-US" sz="1800" dirty="0" smtClean="0">
                <a:latin typeface="Courier New" panose="02070309020205020404" pitchFamily="49" charset="0"/>
              </a:rPr>
              <a:t> chi </a:t>
            </a:r>
            <a:r>
              <a:rPr lang="en-US" sz="1800" dirty="0" err="1" smtClean="0">
                <a:latin typeface="Courier New" panose="02070309020205020404" pitchFamily="49" charset="0"/>
              </a:rPr>
              <a:t>cua</a:t>
            </a:r>
            <a:r>
              <a:rPr lang="en-US" sz="1800" dirty="0" smtClean="0">
                <a:latin typeface="Courier New" panose="02070309020205020404" pitchFamily="49" charset="0"/>
              </a:rPr>
              <a:t> ham add*/</a:t>
            </a:r>
            <a:endParaRPr lang="en-US" sz="1800" dirty="0">
              <a:latin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/*Invoking a function directly using function’s name */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result = add(5,6.6);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("%f\</a:t>
            </a:r>
            <a:r>
              <a:rPr lang="en-US" sz="1800" dirty="0" err="1">
                <a:latin typeface="Courier New" panose="02070309020205020404" pitchFamily="49" charset="0"/>
              </a:rPr>
              <a:t>n",result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/*Invoking a function indirectly by dereferencing function pointer */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result = 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)(5,6.6);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("%f\</a:t>
            </a:r>
            <a:r>
              <a:rPr lang="en-US" sz="1800" dirty="0" err="1">
                <a:latin typeface="Courier New" panose="02070309020205020404" pitchFamily="49" charset="0"/>
              </a:rPr>
              <a:t>n",result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add(int </a:t>
            </a:r>
            <a:r>
              <a:rPr lang="en-US" sz="1800" dirty="0" err="1">
                <a:latin typeface="Courier New" panose="02070309020205020404" pitchFamily="49" charset="0"/>
              </a:rPr>
              <a:t>a,float</a:t>
            </a:r>
            <a:r>
              <a:rPr lang="en-US" sz="1800" dirty="0">
                <a:latin typeface="Courier New" panose="02070309020205020404" pitchFamily="49" charset="0"/>
              </a:rPr>
              <a:t> b)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</a:t>
            </a:r>
            <a:r>
              <a:rPr lang="en-US" sz="1800" dirty="0" err="1">
                <a:latin typeface="Courier New" panose="02070309020205020404" pitchFamily="49" charset="0"/>
              </a:rPr>
              <a:t>a+b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99B9E-182A-4826-9CE0-E7BEB764A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80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2264569"/>
            <a:ext cx="8201025" cy="2771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59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4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FC4F-2B8D-4991-A02F-8C9D15D9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 to print the address of variables using address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160D-42F9-40BE-A568-ADAA98D4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1"/>
            <a:ext cx="10969943" cy="4846140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age=30;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salary=1500.50;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age=%p\</a:t>
            </a:r>
            <a:r>
              <a:rPr lang="en-US" sz="1800" dirty="0" err="1">
                <a:latin typeface="Courier New" panose="02070309020205020404" pitchFamily="49" charset="0"/>
              </a:rPr>
              <a:t>n",&amp;age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("Address of salary=%p\</a:t>
            </a:r>
            <a:r>
              <a:rPr lang="en-US" sz="1800" dirty="0" err="1">
                <a:latin typeface="Courier New" panose="02070309020205020404" pitchFamily="49" charset="0"/>
              </a:rPr>
              <a:t>n",&amp;salary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50A20-9550-41B4-9B8C-4AB32F42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07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5610-7C1F-4420-B38C-CB40F1ED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send a function's address as an argument to other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A3B62-D867-4249-8CFE-EB25448F2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14401"/>
            <a:ext cx="10969943" cy="499854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char,void</a:t>
            </a:r>
            <a:r>
              <a:rPr lang="en-US" sz="1800" dirty="0">
                <a:latin typeface="Courier New" panose="02070309020205020404" pitchFamily="49" charset="0"/>
              </a:rPr>
              <a:t>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)(float));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fun1(float);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("Function main() called\n");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('a',fun1);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(char </a:t>
            </a:r>
            <a:r>
              <a:rPr lang="en-US" sz="1800" dirty="0" err="1">
                <a:latin typeface="Courier New" panose="02070309020205020404" pitchFamily="49" charset="0"/>
              </a:rPr>
              <a:t>b,void</a:t>
            </a:r>
            <a:r>
              <a:rPr lang="en-US" sz="1800" dirty="0">
                <a:latin typeface="Courier New" panose="02070309020205020404" pitchFamily="49" charset="0"/>
              </a:rPr>
              <a:t>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)(float))	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("Function 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() called\n");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)(8.5);	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fun1(float f)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("Function fun1() called\n");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90F85-A3D7-4B82-8CF1-2F5B70BB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9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9B92-DAD7-439B-913F-09AF10FC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Function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DEF3-3FB7-460C-AE54-3EA6C11A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762000"/>
            <a:ext cx="10969943" cy="5150941"/>
          </a:xfrm>
        </p:spPr>
        <p:txBody>
          <a:bodyPr>
            <a:normAutofit fontScale="47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add(</a:t>
            </a:r>
            <a:r>
              <a:rPr lang="en-US" sz="1800" dirty="0" err="1">
                <a:latin typeface="Courier New" panose="02070309020205020404" pitchFamily="49" charset="0"/>
              </a:rPr>
              <a:t>float,int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sub(</a:t>
            </a:r>
            <a:r>
              <a:rPr lang="en-US" sz="1800" dirty="0" err="1">
                <a:latin typeface="Courier New" panose="02070309020205020404" pitchFamily="49" charset="0"/>
              </a:rPr>
              <a:t>float,int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</a:t>
            </a:r>
            <a:r>
              <a:rPr lang="en-US" sz="1800" dirty="0" err="1">
                <a:latin typeface="Courier New" panose="02070309020205020404" pitchFamily="49" charset="0"/>
              </a:rPr>
              <a:t>mul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float,int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div(</a:t>
            </a:r>
            <a:r>
              <a:rPr lang="en-US" sz="1800" dirty="0" err="1">
                <a:latin typeface="Courier New" panose="02070309020205020404" pitchFamily="49" charset="0"/>
              </a:rPr>
              <a:t>float,int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i,b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 a;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float(*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[])(</a:t>
            </a:r>
            <a:r>
              <a:rPr lang="en-US" sz="1800" dirty="0" err="1">
                <a:latin typeface="Courier New" panose="02070309020205020404" pitchFamily="49" charset="0"/>
              </a:rPr>
              <a:t>float,int</a:t>
            </a:r>
            <a:r>
              <a:rPr lang="en-US" sz="1800" dirty="0">
                <a:latin typeface="Courier New" panose="02070309020205020404" pitchFamily="49" charset="0"/>
              </a:rPr>
              <a:t>)={</a:t>
            </a:r>
            <a:r>
              <a:rPr lang="en-US" sz="1800" dirty="0" err="1">
                <a:latin typeface="Courier New" panose="02070309020205020404" pitchFamily="49" charset="0"/>
              </a:rPr>
              <a:t>add,sub,mul,div</a:t>
            </a:r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char *operation[]={"</a:t>
            </a:r>
            <a:r>
              <a:rPr lang="en-US" sz="1800" dirty="0" err="1">
                <a:latin typeface="Courier New" panose="02070309020205020404" pitchFamily="49" charset="0"/>
              </a:rPr>
              <a:t>Add","Subtract","Multiply","Divide</a:t>
            </a:r>
            <a:r>
              <a:rPr lang="en-US" sz="1800" dirty="0">
                <a:latin typeface="Courier New" panose="02070309020205020404" pitchFamily="49" charset="0"/>
              </a:rPr>
              <a:t>"};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("Enter a float and a integer : " );</a:t>
            </a:r>
          </a:p>
          <a:p>
            <a:r>
              <a:rPr lang="it-IT" sz="1800" dirty="0">
                <a:latin typeface="Courier New" panose="02070309020205020404" pitchFamily="49" charset="0"/>
              </a:rPr>
              <a:t>	scanf("%f%d",&amp;a,&amp;b);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</a:rPr>
              <a:t>	for(i=0;i&lt;4;i++)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("%s: %f\</a:t>
            </a:r>
            <a:r>
              <a:rPr lang="en-US" sz="1800" dirty="0" err="1">
                <a:latin typeface="Courier New" panose="02070309020205020404" pitchFamily="49" charset="0"/>
              </a:rPr>
              <a:t>n",operation</a:t>
            </a:r>
            <a:r>
              <a:rPr lang="en-US" sz="1800" dirty="0">
                <a:latin typeface="Courier New" panose="02070309020205020404" pitchFamily="49" charset="0"/>
              </a:rPr>
              <a:t>[i],(*</a:t>
            </a:r>
            <a:r>
              <a:rPr lang="en-US" sz="1800" dirty="0" err="1">
                <a:latin typeface="Courier New" panose="02070309020205020404" pitchFamily="49" charset="0"/>
              </a:rPr>
              <a:t>fp</a:t>
            </a:r>
            <a:r>
              <a:rPr lang="en-US" sz="1800" dirty="0">
                <a:latin typeface="Courier New" panose="02070309020205020404" pitchFamily="49" charset="0"/>
              </a:rPr>
              <a:t>[i])(</a:t>
            </a:r>
            <a:r>
              <a:rPr lang="en-US" sz="1800" dirty="0" err="1">
                <a:latin typeface="Courier New" panose="02070309020205020404" pitchFamily="49" charset="0"/>
              </a:rPr>
              <a:t>a,b</a:t>
            </a:r>
            <a:r>
              <a:rPr lang="en-US" sz="1800" dirty="0">
                <a:latin typeface="Courier New" panose="02070309020205020404" pitchFamily="49" charset="0"/>
              </a:rPr>
              <a:t>));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add(float </a:t>
            </a:r>
            <a:r>
              <a:rPr lang="en-US" sz="1800" dirty="0" err="1">
                <a:latin typeface="Courier New" panose="02070309020205020404" pitchFamily="49" charset="0"/>
              </a:rPr>
              <a:t>a,int</a:t>
            </a:r>
            <a:r>
              <a:rPr lang="en-US" sz="1800" dirty="0">
                <a:latin typeface="Courier New" panose="02070309020205020404" pitchFamily="49" charset="0"/>
              </a:rPr>
              <a:t> b)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</a:t>
            </a:r>
            <a:r>
              <a:rPr lang="en-US" sz="1800" dirty="0" err="1">
                <a:latin typeface="Courier New" panose="02070309020205020404" pitchFamily="49" charset="0"/>
              </a:rPr>
              <a:t>a+b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sub(float </a:t>
            </a:r>
            <a:r>
              <a:rPr lang="en-US" sz="1800" dirty="0" err="1">
                <a:latin typeface="Courier New" panose="02070309020205020404" pitchFamily="49" charset="0"/>
              </a:rPr>
              <a:t>a,int</a:t>
            </a:r>
            <a:r>
              <a:rPr lang="en-US" sz="1800" dirty="0">
                <a:latin typeface="Courier New" panose="02070309020205020404" pitchFamily="49" charset="0"/>
              </a:rPr>
              <a:t> b)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a-b;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</a:t>
            </a:r>
            <a:r>
              <a:rPr lang="en-US" sz="1800" dirty="0" err="1">
                <a:latin typeface="Courier New" panose="02070309020205020404" pitchFamily="49" charset="0"/>
              </a:rPr>
              <a:t>mul</a:t>
            </a:r>
            <a:r>
              <a:rPr lang="en-US" sz="1800" dirty="0">
                <a:latin typeface="Courier New" panose="02070309020205020404" pitchFamily="49" charset="0"/>
              </a:rPr>
              <a:t>(float </a:t>
            </a:r>
            <a:r>
              <a:rPr lang="en-US" sz="1800" dirty="0" err="1">
                <a:latin typeface="Courier New" panose="02070309020205020404" pitchFamily="49" charset="0"/>
              </a:rPr>
              <a:t>a,int</a:t>
            </a:r>
            <a:r>
              <a:rPr lang="en-US" sz="1800" dirty="0">
                <a:latin typeface="Courier New" panose="02070309020205020404" pitchFamily="49" charset="0"/>
              </a:rPr>
              <a:t> b)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a*b;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float div(float </a:t>
            </a:r>
            <a:r>
              <a:rPr lang="en-US" sz="1800" dirty="0" err="1">
                <a:latin typeface="Courier New" panose="02070309020205020404" pitchFamily="49" charset="0"/>
              </a:rPr>
              <a:t>a,int</a:t>
            </a:r>
            <a:r>
              <a:rPr lang="en-US" sz="1800" dirty="0">
                <a:latin typeface="Courier New" panose="02070309020205020404" pitchFamily="49" charset="0"/>
              </a:rPr>
              <a:t> b)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a/b;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82CCB-E083-4196-A06F-BC4D6F0E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42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914829"/>
            <a:ext cx="8767763" cy="476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33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083893"/>
            <a:ext cx="8467725" cy="46001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54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308" y="1752601"/>
            <a:ext cx="7495204" cy="35313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72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23D6-3A6A-4472-974F-1CF5DC0C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Courier New" panose="02070309020205020404" pitchFamily="49" charset="0"/>
              </a:rPr>
              <a:t> Program to understand pointers to structures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D407B-0382-4EDA-AB41-381AFBB65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90601"/>
            <a:ext cx="10969943" cy="492234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 = {"Mary", 25, 68};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*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 = &amp;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- %s\t", 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-&gt;name);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 - %d\t", 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-&gt;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 </a:t>
            </a:r>
            <a:r>
              <a:rPr lang="en-US" sz="1800" dirty="0" err="1">
                <a:latin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</a:rPr>
              <a:t>-&gt;marks);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BDD88-4B6A-4482-B5B6-671568A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56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548" y="1295400"/>
            <a:ext cx="7742914" cy="42457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89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644" y="1371600"/>
            <a:ext cx="7972782" cy="40886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10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2DBE-3B9E-494E-8BF4-179A8A0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latin typeface="Courier New" panose="02070309020205020404" pitchFamily="49" charset="0"/>
              </a:rPr>
              <a:t>Program to understand how structure members are sent to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1DFF-A797-4D39-BBD9-C7BED8BE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49078"/>
            <a:ext cx="10969943" cy="6014475"/>
          </a:xfrm>
        </p:spPr>
        <p:txBody>
          <a:bodyPr>
            <a:normAutofit fontScale="550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</a:t>
            </a:r>
            <a:r>
              <a:rPr lang="en-US" sz="2200" dirty="0">
                <a:latin typeface="Courier New" panose="02070309020205020404" pitchFamily="49" charset="0"/>
              </a:rPr>
              <a:t>include&lt;stdio.h&gt;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#include&lt;string.h&gt;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int </a:t>
            </a:r>
            <a:r>
              <a:rPr lang="en-US" sz="2500" dirty="0" err="1">
                <a:latin typeface="Courier New" panose="02070309020205020404" pitchFamily="49" charset="0"/>
              </a:rPr>
              <a:t>rollno</a:t>
            </a:r>
            <a:r>
              <a:rPr lang="en-US" sz="25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int marks;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void display(char name[],int </a:t>
            </a:r>
            <a:r>
              <a:rPr lang="en-US" sz="2500" dirty="0" err="1">
                <a:latin typeface="Courier New" panose="02070309020205020404" pitchFamily="49" charset="0"/>
              </a:rPr>
              <a:t>rollno,int</a:t>
            </a:r>
            <a:r>
              <a:rPr lang="en-US" sz="2500" dirty="0">
                <a:latin typeface="Courier New" panose="02070309020205020404" pitchFamily="49" charset="0"/>
              </a:rPr>
              <a:t> marks);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struct student stu1={"John",12,87};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struct student stu2;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</a:t>
            </a:r>
            <a:r>
              <a:rPr lang="en-US" sz="2500" dirty="0" err="1">
                <a:latin typeface="Courier New" panose="02070309020205020404" pitchFamily="49" charset="0"/>
              </a:rPr>
              <a:t>strcpy</a:t>
            </a:r>
            <a:r>
              <a:rPr lang="en-US" sz="2500" dirty="0">
                <a:latin typeface="Courier New" panose="02070309020205020404" pitchFamily="49" charset="0"/>
              </a:rPr>
              <a:t>(stu2.name,"Mary");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stu2.rollno=18;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stu2.marks=90;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display(stu1.name,stu1.rollno,stu1.marks);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display(stu2.name,stu2.rollno,stu2.marks);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void display(char name[],int </a:t>
            </a:r>
            <a:r>
              <a:rPr lang="en-US" sz="2500" dirty="0" err="1">
                <a:latin typeface="Courier New" panose="02070309020205020404" pitchFamily="49" charset="0"/>
              </a:rPr>
              <a:t>rollno,int</a:t>
            </a:r>
            <a:r>
              <a:rPr lang="en-US" sz="2500" dirty="0">
                <a:latin typeface="Courier New" panose="02070309020205020404" pitchFamily="49" charset="0"/>
              </a:rPr>
              <a:t> marks)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</a:t>
            </a:r>
            <a:r>
              <a:rPr lang="en-US" sz="2500" dirty="0" err="1">
                <a:latin typeface="Courier New" panose="02070309020205020404" pitchFamily="49" charset="0"/>
              </a:rPr>
              <a:t>printf</a:t>
            </a:r>
            <a:r>
              <a:rPr lang="en-US" sz="2500" dirty="0">
                <a:latin typeface="Courier New" panose="02070309020205020404" pitchFamily="49" charset="0"/>
              </a:rPr>
              <a:t>("Name   - %s\</a:t>
            </a:r>
            <a:r>
              <a:rPr lang="en-US" sz="2500" dirty="0" err="1">
                <a:latin typeface="Courier New" panose="02070309020205020404" pitchFamily="49" charset="0"/>
              </a:rPr>
              <a:t>t",name</a:t>
            </a:r>
            <a:r>
              <a:rPr lang="en-US" sz="2500" dirty="0">
                <a:latin typeface="Courier New" panose="02070309020205020404" pitchFamily="49" charset="0"/>
              </a:rPr>
              <a:t>);</a:t>
            </a:r>
          </a:p>
          <a:p>
            <a:r>
              <a:rPr lang="de-DE" sz="2500" dirty="0">
                <a:latin typeface="Courier New" panose="02070309020205020404" pitchFamily="49" charset="0"/>
              </a:rPr>
              <a:t>	printf("Rollno - %d\t",rollno);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	</a:t>
            </a:r>
            <a:r>
              <a:rPr lang="en-US" sz="2500" dirty="0" err="1">
                <a:latin typeface="Courier New" panose="02070309020205020404" pitchFamily="49" charset="0"/>
              </a:rPr>
              <a:t>printf</a:t>
            </a:r>
            <a:r>
              <a:rPr lang="en-US" sz="2500" dirty="0">
                <a:latin typeface="Courier New" panose="02070309020205020404" pitchFamily="49" charset="0"/>
              </a:rPr>
              <a:t>("Marks  - %d\</a:t>
            </a:r>
            <a:r>
              <a:rPr lang="en-US" sz="2500" dirty="0" err="1">
                <a:latin typeface="Courier New" panose="02070309020205020404" pitchFamily="49" charset="0"/>
              </a:rPr>
              <a:t>n",marks</a:t>
            </a:r>
            <a:r>
              <a:rPr lang="en-US" sz="25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25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B7E4A-59C1-4FD5-862B-5337F059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67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21" y="1752600"/>
            <a:ext cx="9186030" cy="33837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69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EC3E-5076-42F5-A3FF-17B4780B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D2BE-CBFB-4EB8-A692-6375E19D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</a:rPr>
              <a:t>The address may be different each time you run your program, it depends on which part of memory is allocated by operating system for this program.</a:t>
            </a:r>
          </a:p>
          <a:p>
            <a:r>
              <a:rPr lang="en-US" dirty="0">
                <a:latin typeface="+mn-lt"/>
              </a:rPr>
              <a:t>The format specifier %p is used to print the address.</a:t>
            </a:r>
          </a:p>
          <a:p>
            <a:r>
              <a:rPr lang="en-US" dirty="0">
                <a:latin typeface="+mn-lt"/>
              </a:rPr>
              <a:t>The address operator cannot be used with constants, expressions or register variables.</a:t>
            </a:r>
          </a:p>
          <a:p>
            <a:r>
              <a:rPr lang="en-US" dirty="0">
                <a:latin typeface="+mn-lt"/>
              </a:rPr>
              <a:t>&amp;j ; – valid</a:t>
            </a:r>
          </a:p>
          <a:p>
            <a:r>
              <a:rPr lang="en-US" dirty="0">
                <a:latin typeface="+mn-lt"/>
              </a:rPr>
              <a:t>&amp;</a:t>
            </a:r>
            <a:r>
              <a:rPr lang="en-US" dirty="0" err="1">
                <a:latin typeface="+mn-lt"/>
              </a:rPr>
              <a:t>arr</a:t>
            </a:r>
            <a:r>
              <a:rPr lang="en-US" dirty="0">
                <a:latin typeface="+mn-lt"/>
              </a:rPr>
              <a:t>[i];  - valid</a:t>
            </a:r>
          </a:p>
          <a:p>
            <a:r>
              <a:rPr lang="en-US" dirty="0">
                <a:latin typeface="+mn-lt"/>
              </a:rPr>
              <a:t>&amp;289 – invalid</a:t>
            </a:r>
          </a:p>
          <a:p>
            <a:r>
              <a:rPr lang="en-US" dirty="0">
                <a:latin typeface="+mn-lt"/>
              </a:rPr>
              <a:t>&amp;(</a:t>
            </a:r>
            <a:r>
              <a:rPr lang="en-US" dirty="0" err="1">
                <a:latin typeface="+mn-lt"/>
              </a:rPr>
              <a:t>j+k</a:t>
            </a:r>
            <a:r>
              <a:rPr lang="en-US" dirty="0">
                <a:latin typeface="+mn-lt"/>
              </a:rPr>
              <a:t>) – invalid</a:t>
            </a:r>
          </a:p>
          <a:p>
            <a:r>
              <a:rPr lang="en-US" dirty="0">
                <a:latin typeface="+mn-lt"/>
              </a:rPr>
              <a:t>&amp;</a:t>
            </a:r>
            <a:r>
              <a:rPr lang="en-US" dirty="0" err="1">
                <a:latin typeface="+mn-lt"/>
              </a:rPr>
              <a:t>rvar</a:t>
            </a:r>
            <a:r>
              <a:rPr lang="en-US" dirty="0">
                <a:latin typeface="+mn-lt"/>
              </a:rPr>
              <a:t> – invalid if </a:t>
            </a:r>
            <a:r>
              <a:rPr lang="en-US" dirty="0" err="1">
                <a:latin typeface="+mn-lt"/>
              </a:rPr>
              <a:t>rvar</a:t>
            </a:r>
            <a:r>
              <a:rPr lang="en-US" dirty="0">
                <a:latin typeface="+mn-lt"/>
              </a:rPr>
              <a:t> is a register variable.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967AA-3931-42C3-B616-CC9EF499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41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D8F7-E034-4E72-A7BB-4CC43398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understand how a structure variable is sent to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F161-503C-4122-BA9F-04CFAC8E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838200"/>
            <a:ext cx="10969943" cy="5074741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stu1={"John",12,87};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stu2={"Mary",18,90};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display(stu1);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 - %s\</a:t>
            </a:r>
            <a:r>
              <a:rPr lang="en-US" sz="1800" dirty="0" err="1">
                <a:latin typeface="Courier New" panose="02070309020205020404" pitchFamily="49" charset="0"/>
              </a:rPr>
              <a:t>t",stu.name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- %d\t",</a:t>
            </a:r>
            <a:r>
              <a:rPr lang="en-US" sz="1800" dirty="0" err="1">
                <a:latin typeface="Courier New" panose="02070309020205020404" pitchFamily="49" charset="0"/>
              </a:rPr>
              <a:t>stu.rollno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</a:t>
            </a:r>
            <a:r>
              <a:rPr lang="en-US" sz="1800" dirty="0" err="1">
                <a:latin typeface="Courier New" panose="02070309020205020404" pitchFamily="49" charset="0"/>
              </a:rPr>
              <a:t>stu.marks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309E0-6B3D-49AF-9BFC-82169321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308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8541-C9A0-4427-ADA2-305430FD6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2" y="174298"/>
            <a:ext cx="10221909" cy="47478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understand how a pointer to structure variable is sent to a function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C322-CF26-4037-BC12-325735EEA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914400"/>
            <a:ext cx="10969943" cy="4998541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*);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inc_marks</a:t>
            </a:r>
            <a:r>
              <a:rPr lang="en-US" sz="1800" dirty="0">
                <a:latin typeface="Courier New" panose="02070309020205020404" pitchFamily="49" charset="0"/>
              </a:rPr>
              <a:t>(struct student *);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stu1 = {"John",12,87};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stu2 = {"Mary",18,90};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inc_marks</a:t>
            </a:r>
            <a:r>
              <a:rPr lang="en-US" sz="1800" dirty="0">
                <a:latin typeface="Courier New" panose="02070309020205020404" pitchFamily="49" charset="0"/>
              </a:rPr>
              <a:t>(&amp;stu1);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inc_marks</a:t>
            </a:r>
            <a:r>
              <a:rPr lang="en-US" sz="1800" dirty="0">
                <a:latin typeface="Courier New" panose="02070309020205020404" pitchFamily="49" charset="0"/>
              </a:rPr>
              <a:t>(&amp;stu2);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display(&amp;stu1);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display(&amp;stu2);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inc_marks</a:t>
            </a:r>
            <a:r>
              <a:rPr lang="en-US" sz="1800" dirty="0">
                <a:latin typeface="Courier New" panose="02070309020205020404" pitchFamily="49" charset="0"/>
              </a:rPr>
              <a:t>(struct student *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(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-&gt;marks)++;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	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*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 - %s\t",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-&gt;name);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- %d\t",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-&gt;marks);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83067-D75F-41D1-AC0C-E95AB25D8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18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11CA-1C0E-4FA8-B40C-ABA9DE03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understand how a structure variable is returned from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017F0-1C53-46FA-A077-695ECCCC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838200"/>
            <a:ext cx="10969943" cy="5074741"/>
          </a:xfrm>
        </p:spPr>
        <p:txBody>
          <a:bodyPr>
            <a:normAutofit fontScale="550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 change(struct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stu1 = {"John",12,87};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stu2 = {"Mary",18,90};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stu1 = change(stu1);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stu2 = change(stu2);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display(stu1);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 change(struct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stu.marks</a:t>
            </a:r>
            <a:r>
              <a:rPr lang="en-US" sz="1800" dirty="0">
                <a:latin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</a:rPr>
              <a:t>stu.marks</a:t>
            </a:r>
            <a:r>
              <a:rPr lang="en-US" sz="1800" dirty="0">
                <a:latin typeface="Courier New" panose="02070309020205020404" pitchFamily="49" charset="0"/>
              </a:rPr>
              <a:t> + 5;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stu.rollno</a:t>
            </a:r>
            <a:r>
              <a:rPr lang="en-US" sz="1800" dirty="0">
                <a:latin typeface="Courier New" panose="02070309020205020404" pitchFamily="49" charset="0"/>
              </a:rPr>
              <a:t>=stu.rollno-10;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 - %s\t", stu.name);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- %d\t", </a:t>
            </a:r>
            <a:r>
              <a:rPr lang="en-US" sz="1800" dirty="0" err="1">
                <a:latin typeface="Courier New" panose="02070309020205020404" pitchFamily="49" charset="0"/>
              </a:rPr>
              <a:t>stu.rollno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 </a:t>
            </a:r>
            <a:r>
              <a:rPr lang="en-US" sz="1800" dirty="0" err="1">
                <a:latin typeface="Courier New" panose="02070309020205020404" pitchFamily="49" charset="0"/>
              </a:rPr>
              <a:t>stu.marks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D1B0B-12DF-4A7F-8ACE-2FE9AE5A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31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562" y="1688306"/>
            <a:ext cx="7505700" cy="3924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63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791" y="1676401"/>
            <a:ext cx="8412360" cy="37599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63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F45C-1FD6-41F6-9FD6-DDA4162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understand how a pointer to structure is returned from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47ED-F4C9-4D73-89F9-7E3D2495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838201"/>
            <a:ext cx="10969943" cy="5074740"/>
          </a:xfrm>
        </p:spPr>
        <p:txBody>
          <a:bodyPr>
            <a:normAutofit fontScale="550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#include&lt;string.h&gt;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*);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 *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(struct student *p1, struct student *p2);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*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stu1={"Dev",23,78}, stu2={"Ved",12,89};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(&amp;stu1, &amp;stu2);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display(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 *</a:t>
            </a:r>
            <a:r>
              <a:rPr lang="en-US" sz="1800" dirty="0" err="1">
                <a:latin typeface="Courier New" panose="02070309020205020404" pitchFamily="49" charset="0"/>
              </a:rPr>
              <a:t>func</a:t>
            </a:r>
            <a:r>
              <a:rPr lang="en-US" sz="1800" dirty="0">
                <a:latin typeface="Courier New" panose="02070309020205020404" pitchFamily="49" charset="0"/>
              </a:rPr>
              <a:t>(struct student *p1, struct student *p2)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if(p1-&gt;marks &gt; p2-&gt;marks)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    return p1;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else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return p2;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 struct student *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- %s\t", 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-&gt;name);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 - %d\t", 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 </a:t>
            </a:r>
            <a:r>
              <a:rPr lang="en-US" sz="1800" dirty="0" err="1">
                <a:latin typeface="Courier New" panose="02070309020205020404" pitchFamily="49" charset="0"/>
              </a:rPr>
              <a:t>stuptr</a:t>
            </a:r>
            <a:r>
              <a:rPr lang="en-US" sz="1800" dirty="0">
                <a:latin typeface="Courier New" panose="02070309020205020404" pitchFamily="49" charset="0"/>
              </a:rPr>
              <a:t>-&gt;marks);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33A93-153C-4863-B643-7A03DD8F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40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F253-E682-47D0-9F3F-05DA3CAD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Program to understand how an array of structures is sent to a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18E92-B361-4A1F-855C-9C61DA7C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649078"/>
            <a:ext cx="10969943" cy="5263863"/>
          </a:xfrm>
        </p:spPr>
        <p:txBody>
          <a:bodyPr>
            <a:normAutofit fontScale="55000" lnSpcReduction="20000"/>
          </a:bodyPr>
          <a:lstStyle/>
          <a:p>
            <a:r>
              <a:rPr lang="en-US" sz="1800" dirty="0">
                <a:latin typeface="Courier New" panose="02070309020205020404" pitchFamily="49" charset="0"/>
              </a:rPr>
              <a:t>#include&lt;stdio.h&gt;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struct student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    char name[20];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marks;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dec_marks</a:t>
            </a:r>
            <a:r>
              <a:rPr lang="en-US" sz="1800" dirty="0">
                <a:latin typeface="Courier New" panose="02070309020205020404" pitchFamily="49" charset="0"/>
              </a:rPr>
              <a:t>(struct student 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int main(void)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i;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struct student 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[3]={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						 {"Mary",12,98}, 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						 {"John",11,97}, 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						 {"Tom",13,89}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					   };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dec_marks</a:t>
            </a:r>
            <a:r>
              <a:rPr lang="en-US" sz="1800" dirty="0"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for(i=0; i&lt;3;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display(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[i]);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return 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</a:rPr>
              <a:t>dec_marks</a:t>
            </a:r>
            <a:r>
              <a:rPr lang="en-US" sz="1800" dirty="0">
                <a:latin typeface="Courier New" panose="02070309020205020404" pitchFamily="49" charset="0"/>
              </a:rPr>
              <a:t>(struct student 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[])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int i;</a:t>
            </a:r>
          </a:p>
          <a:p>
            <a:r>
              <a:rPr lang="nn-NO" sz="1800" dirty="0">
                <a:latin typeface="Courier New" panose="02070309020205020404" pitchFamily="49" charset="0"/>
              </a:rPr>
              <a:t>	for(i=0; i&lt;3; i++)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	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[i].marks = </a:t>
            </a:r>
            <a:r>
              <a:rPr lang="en-US" sz="1800" dirty="0" err="1">
                <a:latin typeface="Courier New" panose="02070309020205020404" pitchFamily="49" charset="0"/>
              </a:rPr>
              <a:t>stuarr</a:t>
            </a:r>
            <a:r>
              <a:rPr lang="en-US" sz="1800" dirty="0">
                <a:latin typeface="Courier New" panose="02070309020205020404" pitchFamily="49" charset="0"/>
              </a:rPr>
              <a:t>[i].marks-10;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void display(struct student </a:t>
            </a:r>
            <a:r>
              <a:rPr lang="en-US" sz="1800" dirty="0" err="1">
                <a:latin typeface="Courier New" panose="02070309020205020404" pitchFamily="49" charset="0"/>
              </a:rPr>
              <a:t>stu</a:t>
            </a:r>
            <a:r>
              <a:rPr lang="en-US" sz="1800" dirty="0">
                <a:latin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("Name  - %s\t", stu.name);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</a:rPr>
              <a:t>Rollno</a:t>
            </a:r>
            <a:r>
              <a:rPr lang="en-US" sz="1800" dirty="0">
                <a:latin typeface="Courier New" panose="02070309020205020404" pitchFamily="49" charset="0"/>
              </a:rPr>
              <a:t>  - %d\t", </a:t>
            </a:r>
            <a:r>
              <a:rPr lang="en-US" sz="1800" dirty="0" err="1">
                <a:latin typeface="Courier New" panose="02070309020205020404" pitchFamily="49" charset="0"/>
              </a:rPr>
              <a:t>stu.rollno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latin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</a:rPr>
              <a:t>("Marks  - %d\n", </a:t>
            </a:r>
            <a:r>
              <a:rPr lang="en-US" sz="1800" dirty="0" err="1">
                <a:latin typeface="Courier New" panose="02070309020205020404" pitchFamily="49" charset="0"/>
              </a:rPr>
              <a:t>stu.marks</a:t>
            </a:r>
            <a:r>
              <a:rPr lang="en-US" sz="1800" dirty="0">
                <a:latin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4F4C4-1E32-4904-918F-6CC3815E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428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52927"/>
            <a:ext cx="8624887" cy="44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173" y="1600201"/>
            <a:ext cx="7718664" cy="36647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79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2" y="1399535"/>
            <a:ext cx="7915275" cy="42511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79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2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5FF6-AA1E-4FC6-B4F4-5AB4438C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3DCD-1562-4D48-B40F-D2A77932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 pointer is a variable that stores memory address.</a:t>
            </a:r>
          </a:p>
          <a:p>
            <a:r>
              <a:rPr lang="en-US" dirty="0">
                <a:latin typeface="+mn-lt"/>
              </a:rPr>
              <a:t>It is called pointer because it points to a particular location in memory by storing the address of that location.</a:t>
            </a:r>
          </a:p>
          <a:p>
            <a:r>
              <a:rPr lang="en-US" dirty="0">
                <a:latin typeface="+mn-lt"/>
              </a:rPr>
              <a:t>Like other variables pointer variables has name, has to be declared and occupies some space in memory.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DD77-6946-4E41-A914-96E53389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81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1783556"/>
            <a:ext cx="7172325" cy="3733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4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81" y="2057399"/>
            <a:ext cx="9490306" cy="26931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825" y="1526381"/>
            <a:ext cx="7877175" cy="42481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4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62" y="1935956"/>
            <a:ext cx="6819900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088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1840706"/>
            <a:ext cx="6029325" cy="361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24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70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86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1012" y="1600200"/>
            <a:ext cx="7620000" cy="373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3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2065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BB07-5E43-4A50-916F-57F2F9C5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 of a pointer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D0EB-C93D-46D8-9416-492255A2F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Data_type</a:t>
            </a:r>
            <a:r>
              <a:rPr lang="en-US" dirty="0"/>
              <a:t> *</a:t>
            </a:r>
            <a:r>
              <a:rPr lang="en-US" dirty="0" err="1"/>
              <a:t>pname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pname</a:t>
            </a:r>
            <a:r>
              <a:rPr lang="en-US" dirty="0"/>
              <a:t>: - is the name of a pointer variable, which should be a valid C identifier.</a:t>
            </a:r>
          </a:p>
          <a:p>
            <a:r>
              <a:rPr lang="en-US" dirty="0"/>
              <a:t>* - Preceding this name informs the compiler that the variable is a pointer.</a:t>
            </a:r>
          </a:p>
          <a:p>
            <a:r>
              <a:rPr lang="en-US" dirty="0" err="1"/>
              <a:t>Data_type</a:t>
            </a:r>
            <a:r>
              <a:rPr lang="en-US" dirty="0"/>
              <a:t> : Base type of the pointer.</a:t>
            </a:r>
          </a:p>
          <a:p>
            <a:r>
              <a:rPr lang="en-US" dirty="0"/>
              <a:t>For </a:t>
            </a:r>
            <a:r>
              <a:rPr lang="en-US" dirty="0" err="1"/>
              <a:t>eg</a:t>
            </a:r>
            <a:r>
              <a:rPr lang="en-US" dirty="0"/>
              <a:t>: int *</a:t>
            </a:r>
            <a:r>
              <a:rPr lang="en-US" dirty="0" err="1"/>
              <a:t>iptr</a:t>
            </a:r>
            <a:r>
              <a:rPr lang="en-US" dirty="0"/>
              <a:t>;</a:t>
            </a:r>
          </a:p>
          <a:p>
            <a:pPr marL="544092" lvl="1" indent="0">
              <a:buNone/>
            </a:pPr>
            <a:r>
              <a:rPr lang="en-US" dirty="0"/>
              <a:t>Float *</a:t>
            </a:r>
            <a:r>
              <a:rPr lang="en-US" dirty="0" err="1"/>
              <a:t>fptr</a:t>
            </a:r>
            <a:r>
              <a:rPr lang="en-US" dirty="0"/>
              <a:t>;</a:t>
            </a:r>
          </a:p>
          <a:p>
            <a:pPr marL="544092" lvl="1" indent="0">
              <a:buNone/>
            </a:pPr>
            <a:r>
              <a:rPr lang="en-US" dirty="0"/>
              <a:t>Char *</a:t>
            </a:r>
            <a:r>
              <a:rPr lang="en-US" dirty="0" err="1"/>
              <a:t>cptr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66A3E-8903-4D18-91C6-65BCB756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4093">
              <a:defRPr/>
            </a:pPr>
            <a:fld id="{D60D1EDE-7116-2443-9BDD-368CE5B3766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544093">
                <a:defRPr/>
              </a:pPr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24290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TEST">
      <a:dk1>
        <a:srgbClr val="000000"/>
      </a:dk1>
      <a:lt1>
        <a:srgbClr val="FFFFFF"/>
      </a:lt1>
      <a:dk2>
        <a:srgbClr val="0D47A1"/>
      </a:dk2>
      <a:lt2>
        <a:srgbClr val="E3F2FD"/>
      </a:lt2>
      <a:accent1>
        <a:srgbClr val="1565C0"/>
      </a:accent1>
      <a:accent2>
        <a:srgbClr val="1976D2"/>
      </a:accent2>
      <a:accent3>
        <a:srgbClr val="1E88E5"/>
      </a:accent3>
      <a:accent4>
        <a:srgbClr val="2196F3"/>
      </a:accent4>
      <a:accent5>
        <a:srgbClr val="42A5F5"/>
      </a:accent5>
      <a:accent6>
        <a:srgbClr val="64B5F6"/>
      </a:accent6>
      <a:hlink>
        <a:srgbClr val="1E88E5"/>
      </a:hlink>
      <a:folHlink>
        <a:srgbClr val="1565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1CT_2016_template" id="{353AB204-8441-4ECC-A09D-1132309B0D41}" vid="{36BEC17B-2A9F-4BC4-A502-7043DE372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219CAF5C77684EBDB676BDBADB19FB" ma:contentTypeVersion="2" ma:contentTypeDescription="Create a new document." ma:contentTypeScope="" ma:versionID="2ff192b418beeacf84276a34a77c41a6">
  <xsd:schema xmlns:xsd="http://www.w3.org/2001/XMLSchema" xmlns:xs="http://www.w3.org/2001/XMLSchema" xmlns:p="http://schemas.microsoft.com/office/2006/metadata/properties" xmlns:ns2="c9b4b10c-0dfc-42fa-96e4-dd38c061606b" targetNamespace="http://schemas.microsoft.com/office/2006/metadata/properties" ma:root="true" ma:fieldsID="918a77ead0c924221ddc020a39d51c82" ns2:_="">
    <xsd:import namespace="c9b4b10c-0dfc-42fa-96e4-dd38c06160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4b10c-0dfc-42fa-96e4-dd38c0616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25223C-D91F-411D-A2B1-2C53DFFCE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b4b10c-0dfc-42fa-96e4-dd38c06160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0FE049-F0A3-4F48-B2EF-7577E8FACDAE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c9b4b10c-0dfc-42fa-96e4-dd38c061606b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8DEFDDD-393F-4C76-9046-35FAEEF268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21CT_2016_template</Template>
  <TotalTime>16688</TotalTime>
  <Words>1496</Words>
  <Application>Microsoft Office PowerPoint</Application>
  <PresentationFormat>Custom</PresentationFormat>
  <Paragraphs>731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Raleway</vt:lpstr>
      <vt:lpstr>Wingdings</vt:lpstr>
      <vt:lpstr>2_Office Theme</vt:lpstr>
      <vt:lpstr>PowerPoint Presentation</vt:lpstr>
      <vt:lpstr>Introduction to pointers</vt:lpstr>
      <vt:lpstr>Memory Organization </vt:lpstr>
      <vt:lpstr>Memory Organization </vt:lpstr>
      <vt:lpstr>Address Operator</vt:lpstr>
      <vt:lpstr>Program to print the address of variables using address operator</vt:lpstr>
      <vt:lpstr>Pointers</vt:lpstr>
      <vt:lpstr>Pointer Variables</vt:lpstr>
      <vt:lpstr>Declaration of a pointer Variable</vt:lpstr>
      <vt:lpstr>Declaration of a pointer Variable</vt:lpstr>
      <vt:lpstr>Assigning Address to a pointer variable</vt:lpstr>
      <vt:lpstr>Assigning Address to a pointer variable</vt:lpstr>
      <vt:lpstr>Dereferencing pointer variable</vt:lpstr>
      <vt:lpstr>Dereferencing pointer variable</vt:lpstr>
      <vt:lpstr>Dereferencing pointer variable</vt:lpstr>
      <vt:lpstr>Dereferencing pointer variables</vt:lpstr>
      <vt:lpstr>Program to print size of pointer variables and size of values dereferenced by them</vt:lpstr>
      <vt:lpstr>Pointer Arithmetic</vt:lpstr>
      <vt:lpstr>Pointer arithmetic</vt:lpstr>
      <vt:lpstr>Postfix/prefix increment/decrement in a pointer variable of base type int</vt:lpstr>
      <vt:lpstr>Precedence of dereferencing operator and increment and decrement operators</vt:lpstr>
      <vt:lpstr>Pointer to pointer</vt:lpstr>
      <vt:lpstr>Pointer to pointer</vt:lpstr>
      <vt:lpstr>PowerPoint Presentation</vt:lpstr>
      <vt:lpstr>Pointers and one-dimensional arrays</vt:lpstr>
      <vt:lpstr>Program to print the value and address of elements of an array using pointer notation</vt:lpstr>
      <vt:lpstr>PowerPoint Presentation</vt:lpstr>
      <vt:lpstr>Program to print the value of array elements using pointer and subscript notation</vt:lpstr>
      <vt:lpstr>PowerPoint Presentation</vt:lpstr>
      <vt:lpstr>PowerPoint Presentation</vt:lpstr>
      <vt:lpstr>PowerPoint Presentation</vt:lpstr>
      <vt:lpstr>Program to dereference a pointer to an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 and Functions</vt:lpstr>
      <vt:lpstr>PowerPoint Presentation</vt:lpstr>
      <vt:lpstr>Call by value</vt:lpstr>
      <vt:lpstr>PowerPoint Presentation</vt:lpstr>
      <vt:lpstr>Program to explain call by reference</vt:lpstr>
      <vt:lpstr>Returning more than one value from a function using call by reference</vt:lpstr>
      <vt:lpstr>PowerPoint Presentation</vt:lpstr>
      <vt:lpstr>PowerPoint Presentation</vt:lpstr>
      <vt:lpstr>PowerPoint Presentation</vt:lpstr>
      <vt:lpstr>PowerPoint Presentation</vt:lpstr>
      <vt:lpstr>Array of Pointers</vt:lpstr>
      <vt:lpstr>Void Pointers</vt:lpstr>
      <vt:lpstr>PowerPoint Presentation</vt:lpstr>
      <vt:lpstr>PowerPoint Presentation</vt:lpstr>
      <vt:lpstr>PowerPoint Presentation</vt:lpstr>
      <vt:lpstr>Dereferencing a void pointer</vt:lpstr>
      <vt:lpstr>PowerPoint Presentation</vt:lpstr>
      <vt:lpstr>Pointers to functions- Program to illustrate that every function has an address and how to access that address </vt:lpstr>
      <vt:lpstr>PowerPoint Presentation</vt:lpstr>
      <vt:lpstr>Program to invoke a function using function pointer</vt:lpstr>
      <vt:lpstr>PowerPoint Presentation</vt:lpstr>
      <vt:lpstr>Program to send a function's address as an argument to other function</vt:lpstr>
      <vt:lpstr>Array of Function Pointers</vt:lpstr>
      <vt:lpstr>PowerPoint Presentation</vt:lpstr>
      <vt:lpstr>PowerPoint Presentation</vt:lpstr>
      <vt:lpstr>PowerPoint Presentation</vt:lpstr>
      <vt:lpstr> Program to understand pointers to structures</vt:lpstr>
      <vt:lpstr>PowerPoint Presentation</vt:lpstr>
      <vt:lpstr>PowerPoint Presentation</vt:lpstr>
      <vt:lpstr>Program to understand how structure members are sent to a function</vt:lpstr>
      <vt:lpstr>PowerPoint Presentation</vt:lpstr>
      <vt:lpstr>Program to understand how a structure variable is sent to a function</vt:lpstr>
      <vt:lpstr>Program to understand how a pointer to structure variable is sent to a function </vt:lpstr>
      <vt:lpstr>Program to understand how a structure variable is returned from a function</vt:lpstr>
      <vt:lpstr>PowerPoint Presentation</vt:lpstr>
      <vt:lpstr>PowerPoint Presentation</vt:lpstr>
      <vt:lpstr>Program to understand how a pointer to structure is returned from a function</vt:lpstr>
      <vt:lpstr>Program to understand how an array of structures is sent to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The Business</dc:title>
  <dc:creator>Ishu</dc:creator>
  <cp:lastModifiedBy>Quang Nguyen</cp:lastModifiedBy>
  <cp:revision>1342</cp:revision>
  <cp:lastPrinted>2016-07-08T12:23:08Z</cp:lastPrinted>
  <dcterms:created xsi:type="dcterms:W3CDTF">2017-04-07T11:24:33Z</dcterms:created>
  <dcterms:modified xsi:type="dcterms:W3CDTF">2022-03-09T10:32:26Z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0x01010061219CAF5C77684EBDB676BDBADB19FB</vt:lpwstr>
  </property>
  <property fmtid="{D5CDD505-2E9C-101B-9397-08002B2CF9AE}" pid="3" name="TitusGUID">
    <vt:lpwstr>16d3bd39-edf4-4523-8ef7-ab2345345a67</vt:lpwstr>
  </property>
  <property fmtid="{D5CDD505-2E9C-101B-9397-08002B2CF9AE}" pid="4" name="Classification">
    <vt:lpwstr>null</vt:lpwstr>
  </property>
  <property fmtid="{D5CDD505-2E9C-101B-9397-08002B2CF9AE}" pid="5" name="HCLClassification">
    <vt:lpwstr>HCL_Cla5s_1nt3rnal</vt:lpwstr>
  </property>
  <property fmtid="{D5CDD505-2E9C-101B-9397-08002B2CF9AE}" pid="6" name="HCL_Cla5s_D6">
    <vt:lpwstr>False</vt:lpwstr>
  </property>
  <property fmtid="{D5CDD505-2E9C-101B-9397-08002B2CF9AE}" pid="7" name="HCLClassD6">
    <vt:lpwstr>False</vt:lpwstr>
  </property>
</Properties>
</file>